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75" r:id="rId4"/>
  </p:sldMasterIdLst>
  <p:notesMasterIdLst>
    <p:notesMasterId r:id="rId35"/>
  </p:notesMasterIdLst>
  <p:sldIdLst>
    <p:sldId id="348" r:id="rId5"/>
    <p:sldId id="368" r:id="rId6"/>
    <p:sldId id="266" r:id="rId7"/>
    <p:sldId id="369" r:id="rId8"/>
    <p:sldId id="364" r:id="rId9"/>
    <p:sldId id="301" r:id="rId10"/>
    <p:sldId id="355" r:id="rId11"/>
    <p:sldId id="385" r:id="rId12"/>
    <p:sldId id="389" r:id="rId13"/>
    <p:sldId id="390" r:id="rId14"/>
    <p:sldId id="391" r:id="rId15"/>
    <p:sldId id="378" r:id="rId16"/>
    <p:sldId id="381" r:id="rId17"/>
    <p:sldId id="382" r:id="rId18"/>
    <p:sldId id="372" r:id="rId19"/>
    <p:sldId id="392" r:id="rId20"/>
    <p:sldId id="393" r:id="rId21"/>
    <p:sldId id="394" r:id="rId22"/>
    <p:sldId id="401" r:id="rId23"/>
    <p:sldId id="395" r:id="rId24"/>
    <p:sldId id="398" r:id="rId25"/>
    <p:sldId id="396" r:id="rId26"/>
    <p:sldId id="399" r:id="rId27"/>
    <p:sldId id="402" r:id="rId28"/>
    <p:sldId id="397" r:id="rId29"/>
    <p:sldId id="400" r:id="rId30"/>
    <p:sldId id="388" r:id="rId31"/>
    <p:sldId id="386" r:id="rId32"/>
    <p:sldId id="387" r:id="rId33"/>
    <p:sldId id="408" r:id="rId34"/>
  </p:sldIdLst>
  <p:sldSz cx="12192000" cy="6858000"/>
  <p:notesSz cx="6858000" cy="9144000"/>
  <p:embeddedFontLst>
    <p:embeddedFont>
      <p:font typeface="Century Gothic" panose="020B0502020202020204" pitchFamily="34" charset="0"/>
      <p:regular r:id="rId36"/>
      <p:bold r:id="rId37"/>
      <p:italic r:id="rId38"/>
      <p:boldItalic r:id="rId39"/>
    </p:embeddedFont>
    <p:embeddedFont>
      <p:font typeface="Georgia" panose="02040502050405020303" pitchFamily="18" charset="0"/>
      <p:regular r:id="rId40"/>
      <p:bold r:id="rId41"/>
      <p:italic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28F3C2-1307-4D65-A918-CA8D96F8DA69}" v="10" dt="2025-11-17T09:48:48.934"/>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5157"/>
    <p:restoredTop sz="70822" autoAdjust="0"/>
  </p:normalViewPr>
  <p:slideViewPr>
    <p:cSldViewPr snapToGrid="0">
      <p:cViewPr varScale="1">
        <p:scale>
          <a:sx n="48" d="100"/>
          <a:sy n="48" d="100"/>
        </p:scale>
        <p:origin x="116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7.fntdata"/><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8.fntdata"/><Relationship Id="rId77" Type="http://schemas.microsoft.com/office/2016/11/relationships/changesInfo" Target="changesInfos/changesInfo1.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20" Type="http://schemas.openxmlformats.org/officeDocument/2006/relationships/slide" Target="slides/slide16.xml"/><Relationship Id="rId41" Type="http://schemas.openxmlformats.org/officeDocument/2006/relationships/font" Target="fonts/font6.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sica Wood" userId="7b7afa86-af4c-4fc5-8b10-ec0f2d4e8519" providerId="ADAL" clId="{13105F3E-B3E9-44DF-9B3F-A6199A083FB7}"/>
    <pc:docChg chg="modSld">
      <pc:chgData name="Jessica Wood" userId="7b7afa86-af4c-4fc5-8b10-ec0f2d4e8519" providerId="ADAL" clId="{13105F3E-B3E9-44DF-9B3F-A6199A083FB7}" dt="2025-11-17T09:48:48.934" v="9" actId="20577"/>
      <pc:docMkLst>
        <pc:docMk/>
      </pc:docMkLst>
      <pc:sldChg chg="modSp">
        <pc:chgData name="Jessica Wood" userId="7b7afa86-af4c-4fc5-8b10-ec0f2d4e8519" providerId="ADAL" clId="{13105F3E-B3E9-44DF-9B3F-A6199A083FB7}" dt="2025-11-17T09:43:56.950" v="8" actId="20577"/>
        <pc:sldMkLst>
          <pc:docMk/>
          <pc:sldMk cId="3144420794" sldId="385"/>
        </pc:sldMkLst>
        <pc:spChg chg="mod">
          <ac:chgData name="Jessica Wood" userId="7b7afa86-af4c-4fc5-8b10-ec0f2d4e8519" providerId="ADAL" clId="{13105F3E-B3E9-44DF-9B3F-A6199A083FB7}" dt="2025-11-17T09:43:56.950" v="8" actId="20577"/>
          <ac:spMkLst>
            <pc:docMk/>
            <pc:sldMk cId="3144420794" sldId="385"/>
            <ac:spMk id="5" creationId="{FF00C873-B858-30C2-FC49-6EAF10195B4F}"/>
          </ac:spMkLst>
        </pc:spChg>
      </pc:sldChg>
      <pc:sldChg chg="modSp">
        <pc:chgData name="Jessica Wood" userId="7b7afa86-af4c-4fc5-8b10-ec0f2d4e8519" providerId="ADAL" clId="{13105F3E-B3E9-44DF-9B3F-A6199A083FB7}" dt="2025-11-17T09:48:48.934" v="9" actId="20577"/>
        <pc:sldMkLst>
          <pc:docMk/>
          <pc:sldMk cId="4208809937" sldId="390"/>
        </pc:sldMkLst>
        <pc:spChg chg="mod">
          <ac:chgData name="Jessica Wood" userId="7b7afa86-af4c-4fc5-8b10-ec0f2d4e8519" providerId="ADAL" clId="{13105F3E-B3E9-44DF-9B3F-A6199A083FB7}" dt="2025-11-17T09:48:48.934" v="9" actId="20577"/>
          <ac:spMkLst>
            <pc:docMk/>
            <pc:sldMk cId="4208809937" sldId="390"/>
            <ac:spMk id="5" creationId="{FF00C873-B858-30C2-FC49-6EAF10195B4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5623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Purpose: </a:t>
            </a:r>
            <a:r>
              <a:rPr lang="en-GB" b="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Purpose: </a:t>
            </a:r>
            <a:r>
              <a:rPr lang="en-GB" b="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88973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a:t>Purpose: </a:t>
            </a:r>
            <a:r>
              <a:rPr lang="en-GB" b="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3422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67135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489107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40790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2848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State the formula for an oxide ion.</a:t>
            </a:r>
            <a:endParaRPr lang="en-GB" sz="900" b="0" i="0" u="none" strike="noStrike" cap="none" dirty="0">
              <a:solidFill>
                <a:srgbClr val="1F386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(HT) Write a half equation to show this oxide ion being reduced to form oxygen gas.</a:t>
            </a:r>
            <a:endParaRPr lang="en-GB" sz="1200" b="0"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ea typeface="Century Gothic"/>
                <a:cs typeface="Century Gothic"/>
                <a:sym typeface="Century Gothic"/>
              </a:rPr>
              <a:t>O</a:t>
            </a:r>
            <a:r>
              <a:rPr lang="en-GB" sz="1200" b="0" i="0" u="none" strike="noStrike" cap="none" baseline="30000" dirty="0">
                <a:solidFill>
                  <a:srgbClr val="1F3864"/>
                </a:solidFill>
                <a:latin typeface="Century Gothic"/>
                <a:ea typeface="Century Gothic"/>
                <a:cs typeface="Century Gothic"/>
                <a:sym typeface="Century Gothic"/>
              </a:rPr>
              <a:t>2-</a:t>
            </a:r>
            <a:endParaRPr lang="en-GB" baseline="300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2</a:t>
            </a:r>
            <a:r>
              <a:rPr lang="en-GB" sz="1200" b="0" i="0" u="none" strike="noStrike" cap="none" dirty="0">
                <a:solidFill>
                  <a:srgbClr val="1F3864"/>
                </a:solidFill>
                <a:latin typeface="Century Gothic"/>
                <a:sym typeface="Century Gothic"/>
              </a:rPr>
              <a:t>O</a:t>
            </a:r>
            <a:r>
              <a:rPr lang="en-GB" sz="1200" b="0" i="0" u="none" strike="noStrike" cap="none" baseline="30000" dirty="0">
                <a:solidFill>
                  <a:srgbClr val="1F3864"/>
                </a:solidFill>
                <a:latin typeface="Century Gothic"/>
                <a:sym typeface="Century Gothic"/>
              </a:rPr>
              <a:t>2-</a:t>
            </a:r>
            <a:r>
              <a:rPr lang="en-GB" sz="1200" b="0" i="0" u="none" strike="noStrike" cap="none" dirty="0">
                <a:solidFill>
                  <a:srgbClr val="1F3864"/>
                </a:solidFill>
                <a:latin typeface="Century Gothic"/>
                <a:sym typeface="Century Gothic"/>
              </a:rPr>
              <a:t> → O</a:t>
            </a:r>
            <a:r>
              <a:rPr lang="en-GB" sz="1200" b="0" i="0" u="none" strike="noStrike" cap="none" baseline="-25000" dirty="0">
                <a:solidFill>
                  <a:srgbClr val="1F3864"/>
                </a:solidFill>
                <a:latin typeface="Century Gothic"/>
                <a:sym typeface="Century Gothic"/>
              </a:rPr>
              <a:t>2 </a:t>
            </a:r>
            <a:r>
              <a:rPr lang="en-GB" sz="1200" b="0" i="0" u="none" strike="noStrike" cap="none" dirty="0">
                <a:solidFill>
                  <a:srgbClr val="1F3864"/>
                </a:solidFill>
                <a:latin typeface="Century Gothic"/>
                <a:sym typeface="Century Gothic"/>
              </a:rPr>
              <a:t>+ 2e</a:t>
            </a:r>
            <a:r>
              <a:rPr lang="en-GB" sz="1200" b="0" i="0" u="none" strike="noStrike" cap="none" baseline="30000" dirty="0">
                <a:solidFill>
                  <a:srgbClr val="1F3864"/>
                </a:solidFill>
                <a:latin typeface="Century Gothic"/>
                <a:sym typeface="Century Gothic"/>
              </a:rPr>
              <a:t>-</a:t>
            </a:r>
            <a:r>
              <a:rPr lang="en-GB" sz="1200" b="0" i="0" u="none" strike="noStrike" cap="none" dirty="0">
                <a:solidFill>
                  <a:srgbClr val="1F3864"/>
                </a:solidFill>
                <a:latin typeface="Century Gothic"/>
                <a:sym typeface="Century Gothic"/>
              </a:rPr>
              <a:t> </a:t>
            </a:r>
            <a:endParaRPr lang="en-GB" baseline="-25000"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b="1" dirty="0">
              <a:solidFill>
                <a:schemeClr val="accent2">
                  <a:lumMod val="60000"/>
                  <a:lumOff val="40000"/>
                </a:schemeClr>
              </a:solidFill>
              <a:latin typeface="Century Gothic" panose="020B0502020202020204" pitchFamily="34" charset="0"/>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28121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b="1" dirty="0">
              <a:solidFill>
                <a:schemeClr val="accent2">
                  <a:lumMod val="60000"/>
                  <a:lumOff val="40000"/>
                </a:schemeClr>
              </a:solidFill>
              <a:latin typeface="Century Gothic" panose="020B0502020202020204" pitchFamily="34" charset="0"/>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04619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b="1" dirty="0">
              <a:solidFill>
                <a:schemeClr val="accent2">
                  <a:lumMod val="60000"/>
                  <a:lumOff val="40000"/>
                </a:schemeClr>
              </a:solidFill>
              <a:latin typeface="Century Gothic" panose="020B0502020202020204" pitchFamily="34" charset="0"/>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70296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guidance: </a:t>
            </a:r>
            <a:r>
              <a:rPr lang="en-GB" b="0" dirty="0"/>
              <a:t>working through these with the class at the white board whilst questioning about each part of the calculations will support students who are struggling with these different types of calculations.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guidance: </a:t>
            </a:r>
            <a:r>
              <a:rPr lang="en-GB" b="0" dirty="0"/>
              <a:t>Q2 has been rounded to the nearest whole number but decimal values are acceptable too.</a:t>
            </a:r>
            <a:endParaRPr lang="en-GB"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08682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guidance: </a:t>
            </a:r>
            <a:r>
              <a:rPr lang="en-GB" b="0" dirty="0"/>
              <a:t>working through these with the class at the white board whilst questioning about each part of the calculations will support students who are struggling with these different types of calculations.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guidance: </a:t>
            </a:r>
            <a:r>
              <a:rPr lang="en-GB" b="0" dirty="0"/>
              <a:t>Q2 has been rounded to the nearest whole number but decimal values are acceptable too.</a:t>
            </a:r>
            <a:endParaRPr lang="en-GB"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75377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made the mistake of thinking that sodium ions are negatively charged. </a:t>
            </a:r>
            <a:r>
              <a:rPr lang="en-GB" i="1" dirty="0"/>
              <a:t>To fix-it, ask students to draw the electronic configuration of a sodium atom. Discuss how these atoms lose electrons (just as other metal atoms do), and that this causes them to be positively charged.</a:t>
            </a:r>
          </a:p>
          <a:p>
            <a:pPr marL="0" marR="0" lvl="0" indent="0" algn="l" rtl="0">
              <a:lnSpc>
                <a:spcPct val="100000"/>
              </a:lnSpc>
              <a:spcBef>
                <a:spcPts val="0"/>
              </a:spcBef>
              <a:spcAft>
                <a:spcPts val="0"/>
              </a:spcAft>
              <a:buClr>
                <a:schemeClr val="dk1"/>
              </a:buClr>
              <a:buSzPts val="1200"/>
              <a:buFont typeface="+mj-lt"/>
              <a:buNone/>
            </a:pPr>
            <a:r>
              <a:rPr lang="en-GB" i="0" dirty="0"/>
              <a:t>If students answer C, they have made the mistake of thinking that a negative ion is attracted to the negative electrode. </a:t>
            </a:r>
            <a:r>
              <a:rPr lang="en-GB" i="1" dirty="0"/>
              <a:t>To fix-it, remind students that anions are attracted to the anode and cations are attracted to the cathode.</a:t>
            </a:r>
            <a:endParaRPr lang="en-GB" i="0" dirty="0"/>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D, they have not grasped that ions are not produced at the electrodes. </a:t>
            </a:r>
            <a:r>
              <a:rPr lang="en-GB" i="1" dirty="0"/>
              <a:t>To fix-it, remind students that ions are attracted to the electrodes, but that neutral atoms are produced there.</a:t>
            </a:r>
          </a:p>
          <a:p>
            <a:pPr marL="0" marR="0" lvl="0" indent="0" algn="l" rtl="0">
              <a:lnSpc>
                <a:spcPct val="100000"/>
              </a:lnSpc>
              <a:spcBef>
                <a:spcPts val="0"/>
              </a:spcBef>
              <a:spcAft>
                <a:spcPts val="0"/>
              </a:spcAft>
              <a:buClr>
                <a:schemeClr val="dk1"/>
              </a:buClr>
              <a:buSzPts val="1200"/>
              <a:buFont typeface="+mj-lt"/>
              <a:buNone/>
            </a:pPr>
            <a:r>
              <a:rPr lang="en-GB" b="0" i="0" dirty="0"/>
              <a:t>If students answer C or C, they think that an ion with a positive charge will move to the positive electrode. </a:t>
            </a:r>
            <a:r>
              <a:rPr lang="en-GB" i="1" dirty="0"/>
              <a:t>To fix-it, remind students that anions are attracted to the anode and cations are attracted to the cathode.</a:t>
            </a:r>
            <a:endParaRPr lang="en-GB" b="0" i="0" dirty="0"/>
          </a:p>
          <a:p>
            <a:pPr marL="0" marR="0" lvl="0" indent="0" algn="l" rtl="0">
              <a:lnSpc>
                <a:spcPct val="100000"/>
              </a:lnSpc>
              <a:spcBef>
                <a:spcPts val="0"/>
              </a:spcBef>
              <a:spcAft>
                <a:spcPts val="0"/>
              </a:spcAft>
              <a:buClr>
                <a:schemeClr val="dk1"/>
              </a:buClr>
              <a:buSzPts val="1200"/>
              <a:buFont typeface="+mj-lt"/>
              <a:buNone/>
            </a:pPr>
            <a:endParaRPr lang="en-GB" b="0" i="1"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i="0" dirty="0"/>
              <a:t>If students answer A, they think that negative ions will lose electrons.</a:t>
            </a:r>
          </a:p>
          <a:p>
            <a:pPr marL="0" marR="0" lvl="0" indent="0" algn="l" rtl="0">
              <a:lnSpc>
                <a:spcPct val="100000"/>
              </a:lnSpc>
              <a:spcBef>
                <a:spcPts val="0"/>
              </a:spcBef>
              <a:spcAft>
                <a:spcPts val="0"/>
              </a:spcAft>
              <a:buClr>
                <a:schemeClr val="dk1"/>
              </a:buClr>
              <a:buSzPts val="1200"/>
              <a:buFont typeface="+mj-lt"/>
              <a:buNone/>
            </a:pPr>
            <a:r>
              <a:rPr lang="en-GB" b="0" dirty="0"/>
              <a:t>If students answer C, they think that negative ions move to the negative electrode. </a:t>
            </a:r>
          </a:p>
          <a:p>
            <a:pPr marL="0" marR="0" lvl="0" indent="0" algn="l" rtl="0">
              <a:lnSpc>
                <a:spcPct val="100000"/>
              </a:lnSpc>
              <a:spcBef>
                <a:spcPts val="0"/>
              </a:spcBef>
              <a:spcAft>
                <a:spcPts val="0"/>
              </a:spcAft>
              <a:buClr>
                <a:schemeClr val="dk1"/>
              </a:buClr>
              <a:buSzPts val="1200"/>
              <a:buFont typeface="+mj-lt"/>
              <a:buNone/>
            </a:pPr>
            <a:r>
              <a:rPr lang="en-GB" i="1" dirty="0"/>
              <a:t>To fix-it, use a diagram to annotate the process of electrolysis, showing the movement of different ions towards the electrodes, and where ions are gained or lost.</a:t>
            </a: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6152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30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Answers:</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Do Now:</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1. </a:t>
            </a:r>
            <a:r>
              <a:rPr lang="en-GB" sz="1200" b="0" i="0" u="none" strike="noStrike" cap="none" dirty="0">
                <a:solidFill>
                  <a:schemeClr val="accent1"/>
                </a:solidFill>
                <a:latin typeface="Century Gothic"/>
                <a:ea typeface="Century Gothic"/>
                <a:cs typeface="Century Gothic"/>
                <a:sym typeface="Century Gothic"/>
              </a:rPr>
              <a:t>Anode, cathode</a:t>
            </a:r>
            <a:endParaRPr lang="en-GB" sz="1200" b="0"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2. </a:t>
            </a:r>
            <a:r>
              <a:rPr lang="en-GB" sz="1200" b="0" i="0" u="none" strike="noStrike" cap="none" dirty="0">
                <a:solidFill>
                  <a:schemeClr val="accent1"/>
                </a:solidFill>
                <a:latin typeface="Century Gothic"/>
                <a:ea typeface="Century Gothic"/>
                <a:cs typeface="Century Gothic"/>
                <a:sym typeface="Century Gothic"/>
              </a:rPr>
              <a:t>An anode has a positive charge and a cathode has a negative charge.</a:t>
            </a:r>
            <a:endParaRPr lang="en-GB" sz="1200" b="0"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3. </a:t>
            </a:r>
            <a:r>
              <a:rPr lang="en-GB" sz="1200" b="0" i="0" u="none" strike="noStrike" cap="none" dirty="0">
                <a:solidFill>
                  <a:schemeClr val="accent1"/>
                </a:solidFill>
                <a:latin typeface="Century Gothic"/>
                <a:ea typeface="Century Gothic"/>
                <a:cs typeface="Century Gothic"/>
                <a:sym typeface="Century Gothic"/>
              </a:rPr>
              <a:t>Electrolysis is used to produce oxygen for diving tanks.</a:t>
            </a:r>
            <a:endParaRPr lang="en-GB" sz="1200" b="0"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4. 102</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5. </a:t>
            </a:r>
            <a:r>
              <a:rPr lang="en-GB" sz="1200" b="0" i="0" u="none" strike="noStrike" cap="none" dirty="0">
                <a:solidFill>
                  <a:schemeClr val="accent1"/>
                </a:solidFill>
                <a:latin typeface="Century Gothic"/>
                <a:ea typeface="Century Gothic"/>
                <a:cs typeface="Century Gothic"/>
                <a:sym typeface="Century Gothic"/>
              </a:rPr>
              <a:t>Al</a:t>
            </a:r>
            <a:r>
              <a:rPr lang="en-GB" sz="1200" b="0" i="0" u="none" strike="noStrike" cap="none" baseline="30000" dirty="0">
                <a:solidFill>
                  <a:schemeClr val="accent1"/>
                </a:solidFill>
                <a:latin typeface="Century Gothic"/>
                <a:ea typeface="Century Gothic"/>
                <a:cs typeface="Century Gothic"/>
                <a:sym typeface="Century Gothic"/>
              </a:rPr>
              <a:t>3+</a:t>
            </a:r>
            <a:endParaRPr lang="en-GB" sz="900" b="0" i="0" u="none" strike="noStrike" cap="none" baseline="30000" dirty="0">
              <a:solidFill>
                <a:schemeClr val="accent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1. </a:t>
            </a:r>
            <a:r>
              <a:rPr lang="en-GB" sz="1200" b="0" i="0" u="none" strike="noStrike" cap="none" dirty="0">
                <a:solidFill>
                  <a:srgbClr val="1F3864"/>
                </a:solidFill>
                <a:latin typeface="Century Gothic"/>
                <a:ea typeface="Century Gothic"/>
                <a:cs typeface="Century Gothic"/>
                <a:sym typeface="Century Gothic"/>
              </a:rPr>
              <a:t>O</a:t>
            </a:r>
            <a:r>
              <a:rPr lang="en-GB" sz="1200" b="0" i="0" u="none" strike="noStrike" cap="none" baseline="30000" dirty="0">
                <a:solidFill>
                  <a:srgbClr val="1F3864"/>
                </a:solidFill>
                <a:latin typeface="Century Gothic"/>
                <a:ea typeface="Century Gothic"/>
                <a:cs typeface="Century Gothic"/>
                <a:sym typeface="Century Gothic"/>
              </a:rPr>
              <a:t>2-</a:t>
            </a:r>
            <a:endParaRPr lang="en-GB" sz="1200" b="1"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2. </a:t>
            </a:r>
            <a:r>
              <a:rPr lang="en-GB" dirty="0"/>
              <a:t>Anode</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3. </a:t>
            </a:r>
            <a:r>
              <a:rPr lang="en-GB" sz="1200" b="0" i="0" u="none" strike="noStrike" cap="none" dirty="0">
                <a:solidFill>
                  <a:srgbClr val="1F3864"/>
                </a:solidFill>
                <a:latin typeface="Century Gothic"/>
                <a:sym typeface="Century Gothic"/>
              </a:rPr>
              <a:t>H</a:t>
            </a:r>
            <a:r>
              <a:rPr lang="en-GB" sz="1200" b="0" i="0" u="none" strike="noStrike" cap="none" baseline="30000" dirty="0">
                <a:solidFill>
                  <a:srgbClr val="1F3864"/>
                </a:solidFill>
                <a:latin typeface="Century Gothic"/>
                <a:sym typeface="Century Gothic"/>
              </a:rPr>
              <a:t>+</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baseline="0" dirty="0">
                <a:solidFill>
                  <a:srgbClr val="1F3864"/>
                </a:solidFill>
                <a:latin typeface="Century Gothic"/>
                <a:sym typeface="Century Gothic"/>
              </a:rPr>
              <a:t>4. Acids</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b="1" dirty="0">
                <a:solidFill>
                  <a:srgbClr val="1F3864"/>
                </a:solidFill>
                <a:latin typeface="Century Gothic"/>
              </a:rPr>
              <a:t>Answers:</a:t>
            </a:r>
          </a:p>
          <a:p>
            <a:pPr marL="0" indent="0">
              <a:buSzPts val="2400"/>
              <a:defRPr/>
            </a:pPr>
            <a:r>
              <a:rPr lang="en-GB" dirty="0">
                <a:solidFill>
                  <a:srgbClr val="1F3864"/>
                </a:solidFill>
                <a:latin typeface="Century Gothic"/>
              </a:rPr>
              <a:t>1. We could use more electric vehicles and less vehicles powered by fossil fuels</a:t>
            </a:r>
          </a:p>
          <a:p>
            <a:pPr marL="0" indent="0">
              <a:buSzPts val="2400"/>
              <a:defRPr/>
            </a:pPr>
            <a:r>
              <a:rPr lang="en-GB" dirty="0">
                <a:solidFill>
                  <a:srgbClr val="1F3864"/>
                </a:solidFill>
                <a:latin typeface="Century Gothic"/>
              </a:rPr>
              <a:t>2. Santiago Hernandez is from Argentina</a:t>
            </a:r>
          </a:p>
          <a:p>
            <a:pPr marL="0" indent="0">
              <a:buSzPts val="2400"/>
              <a:defRPr/>
            </a:pPr>
            <a:r>
              <a:rPr lang="en-GB" dirty="0">
                <a:solidFill>
                  <a:srgbClr val="1F3864"/>
                </a:solidFill>
                <a:latin typeface="Century Gothic"/>
              </a:rPr>
              <a:t>3. Santiago thought that electrolysis could be used to propel a vehicle</a:t>
            </a:r>
          </a:p>
          <a:p>
            <a:pPr marL="0" indent="0">
              <a:buSzPts val="2400"/>
              <a:defRPr/>
            </a:pPr>
            <a:r>
              <a:rPr lang="en-GB" dirty="0">
                <a:solidFill>
                  <a:srgbClr val="1F3864"/>
                </a:solidFill>
                <a:latin typeface="Century Gothic"/>
              </a:rPr>
              <a:t>4. Santiago's motor only needs salt water to work</a:t>
            </a:r>
          </a:p>
          <a:p>
            <a:pPr marL="0" indent="0">
              <a:buSzPts val="2400"/>
              <a:defRPr/>
            </a:pPr>
            <a:r>
              <a:rPr lang="en-GB" dirty="0">
                <a:solidFill>
                  <a:srgbClr val="1F3864"/>
                </a:solidFill>
                <a:latin typeface="Century Gothic"/>
              </a:rPr>
              <a:t>5. Santiago's motor is not ready to use in cars yet because it doesn't yet produce enough electricity</a:t>
            </a: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Reactions Rearrange Matter</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C4.2.9 Lesson Objectives:</a:t>
            </a:r>
          </a:p>
          <a:p>
            <a:r>
              <a:rPr lang="en-US" sz="1800" dirty="0">
                <a:latin typeface="Century Gothic" panose="020B0502020202020204" pitchFamily="34" charset="0"/>
              </a:rPr>
              <a:t>Core: Recall that during electrolysis, ions are discharged at the electrodes forming elements</a:t>
            </a:r>
          </a:p>
          <a:p>
            <a:r>
              <a:rPr lang="en-US" sz="1800" dirty="0">
                <a:latin typeface="Century Gothic" panose="020B0502020202020204" pitchFamily="34" charset="0"/>
              </a:rPr>
              <a:t>Core: Predict the ions discharged at each electrode</a:t>
            </a:r>
          </a:p>
          <a:p>
            <a:r>
              <a:rPr lang="en-US" sz="1800" dirty="0">
                <a:latin typeface="Century Gothic" panose="020B0502020202020204" pitchFamily="34" charset="0"/>
              </a:rPr>
              <a:t>Stretch: (HT) Write half equations to describe the discharge of ions at each electrode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lang="en-GB" b="0" dirty="0"/>
          </a:p>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or C, they have either not consulted the reactivity series, or have misinterpreted it to think that aluminium is less reactive than hydrogen. They may also have the misconception that reactive metals cannot be extracted. </a:t>
            </a:r>
            <a:r>
              <a:rPr lang="en-GB" i="1" dirty="0"/>
              <a:t>To fix-it, use the reactivity series to recap the different methods of extraction of metals, and when each one is suitable, by referring to their relative reactivities compared to hydrogen and carbon.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have the misconception that electrolysis can be carried out with a solid electrolyte. </a:t>
            </a:r>
            <a:r>
              <a:rPr lang="en-GB" i="1" dirty="0"/>
              <a:t>To fix-it, use a diagram of an ionic lattice or solid particle diagram to explain why solid ionic substances or solid aluminium ore cannot conduct electricity.</a:t>
            </a:r>
          </a:p>
          <a:p>
            <a:pPr marL="0" marR="0" lvl="0" indent="0" algn="l" rtl="0">
              <a:lnSpc>
                <a:spcPct val="100000"/>
              </a:lnSpc>
              <a:spcBef>
                <a:spcPts val="0"/>
              </a:spcBef>
              <a:spcAft>
                <a:spcPts val="0"/>
              </a:spcAft>
              <a:buClr>
                <a:schemeClr val="dk1"/>
              </a:buClr>
              <a:buSzPts val="1200"/>
              <a:buFont typeface="+mj-lt"/>
              <a:buNone/>
            </a:pPr>
            <a:r>
              <a:rPr lang="en-GB" b="0" i="0" dirty="0"/>
              <a:t>If students answer C, they have grasped that carrying out electrolysis on molten aluminium ore is expensive, but they have not understood why this is so. </a:t>
            </a:r>
            <a:r>
              <a:rPr lang="en-GB" b="0" i="1" dirty="0"/>
              <a:t>To fix it, point out that dissolving is not an expensive process, but the energy required to heat an ore to melt it is expensive.</a:t>
            </a:r>
            <a:endParaRPr lang="en-GB" b="0" i="0" dirty="0"/>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GB" b="1" dirty="0"/>
              <a:t>Model teacher exposition:</a:t>
            </a:r>
          </a:p>
          <a:p>
            <a:pPr marL="0" lvl="0" indent="0" algn="l" rtl="0">
              <a:lnSpc>
                <a:spcPct val="100000"/>
              </a:lnSpc>
              <a:spcBef>
                <a:spcPts val="0"/>
              </a:spcBef>
              <a:spcAft>
                <a:spcPts val="0"/>
              </a:spcAft>
              <a:buSzPts val="1400"/>
              <a:buNone/>
            </a:pPr>
            <a:r>
              <a:rPr lang="en-GB" b="0" dirty="0"/>
              <a:t>Last lesson we looked at the electrolysis of aluminium oxide. All ionic compounds can be electrolysed when they are molten and for this lesson we will look at what happens when different molten ionic compounds are electrolysed. </a:t>
            </a:r>
            <a:r>
              <a:rPr lang="en-GB" b="0" i="1" dirty="0"/>
              <a:t>What does molten mean? </a:t>
            </a:r>
            <a:r>
              <a:rPr lang="en-GB" b="1" i="1" dirty="0"/>
              <a:t>Melted/liquid. </a:t>
            </a:r>
          </a:p>
          <a:p>
            <a:pPr marL="0" lvl="0" indent="0" algn="l" rtl="0">
              <a:lnSpc>
                <a:spcPct val="100000"/>
              </a:lnSpc>
              <a:spcBef>
                <a:spcPts val="0"/>
              </a:spcBef>
              <a:spcAft>
                <a:spcPts val="0"/>
              </a:spcAft>
              <a:buSzPts val="1400"/>
              <a:buNone/>
            </a:pPr>
            <a:r>
              <a:rPr lang="en-GB" b="0" dirty="0"/>
              <a:t>Let’s take the example of molten sodium chloride. It is an ionic compound that contains a positively charged cation and a negatively charged anion. </a:t>
            </a:r>
            <a:r>
              <a:rPr lang="en-GB" b="0" i="1" dirty="0"/>
              <a:t>What is the cation in NaCl? </a:t>
            </a:r>
            <a:r>
              <a:rPr lang="en-GB" b="1" i="1" dirty="0"/>
              <a:t>Na+</a:t>
            </a:r>
          </a:p>
          <a:p>
            <a:pPr marL="0" lvl="0" indent="0" algn="l" rtl="0">
              <a:lnSpc>
                <a:spcPct val="100000"/>
              </a:lnSpc>
              <a:spcBef>
                <a:spcPts val="0"/>
              </a:spcBef>
              <a:spcAft>
                <a:spcPts val="0"/>
              </a:spcAft>
              <a:buSzPts val="1400"/>
              <a:buNone/>
            </a:pPr>
            <a:r>
              <a:rPr lang="en-GB" b="0"/>
              <a:t>So, </a:t>
            </a:r>
            <a:r>
              <a:rPr lang="en-GB" b="0" dirty="0"/>
              <a:t>the cation is Na+ and </a:t>
            </a:r>
            <a:r>
              <a:rPr lang="en-GB" b="0" i="1" dirty="0"/>
              <a:t>to which electrode will it move? </a:t>
            </a:r>
            <a:r>
              <a:rPr lang="en-GB" b="1" i="1" dirty="0"/>
              <a:t>The negatively charged electrode/the cathode.</a:t>
            </a:r>
          </a:p>
          <a:p>
            <a:pPr marL="0" lvl="0" indent="0" algn="l" rtl="0">
              <a:lnSpc>
                <a:spcPct val="100000"/>
              </a:lnSpc>
              <a:spcBef>
                <a:spcPts val="0"/>
              </a:spcBef>
              <a:spcAft>
                <a:spcPts val="0"/>
              </a:spcAft>
              <a:buSzPts val="1400"/>
              <a:buNone/>
            </a:pPr>
            <a:r>
              <a:rPr lang="en-GB" b="0" i="0" dirty="0"/>
              <a:t>When the current Is switched on, the positive ion moves towards the negative electrode (cathode) </a:t>
            </a:r>
            <a:r>
              <a:rPr lang="en-GB" b="1" i="0" dirty="0"/>
              <a:t>shown in this animation.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latin typeface="Century Gothic" panose="020B0502020202020204" pitchFamily="34" charset="0"/>
              </a:rPr>
              <a:t>At the cathode, the cation is discharged. This means it is reduced by gaining an electron and becomes an element. So there are sodium atoms produced as a result of the Na+ ions being discharged.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0" i="0" dirty="0">
                <a:latin typeface="Century Gothic" panose="020B0502020202020204" pitchFamily="34" charset="0"/>
              </a:rPr>
              <a:t>The Na metal will be observable at the cathode and you would see a shiny, silver solid metal.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0" i="1" dirty="0">
                <a:latin typeface="Century Gothic" panose="020B0502020202020204" pitchFamily="34" charset="0"/>
              </a:rPr>
              <a:t>(HT only) this can be shown by this half equation</a:t>
            </a:r>
            <a:endParaRPr lang="en-GB" b="0" i="1" dirty="0"/>
          </a:p>
          <a:p>
            <a:pPr marL="0" lvl="0" indent="0" algn="l" rtl="0">
              <a:lnSpc>
                <a:spcPct val="100000"/>
              </a:lnSpc>
              <a:spcBef>
                <a:spcPts val="0"/>
              </a:spcBef>
              <a:spcAft>
                <a:spcPts val="0"/>
              </a:spcAft>
              <a:buSzPts val="1400"/>
              <a:buNone/>
            </a:pPr>
            <a:endParaRPr lang="en-GB" b="1" i="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0362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GB" b="1" dirty="0"/>
              <a:t>Model teacher exposition:</a:t>
            </a:r>
          </a:p>
          <a:p>
            <a:pPr marL="0" lvl="0" indent="0" algn="l" rtl="0">
              <a:lnSpc>
                <a:spcPct val="100000"/>
              </a:lnSpc>
              <a:spcBef>
                <a:spcPts val="0"/>
              </a:spcBef>
              <a:spcAft>
                <a:spcPts val="0"/>
              </a:spcAft>
              <a:buSzPts val="1400"/>
              <a:buNone/>
            </a:pPr>
            <a:r>
              <a:rPr lang="en-GB" b="0" dirty="0"/>
              <a:t>Using the same example of molten sodium chloride, </a:t>
            </a:r>
            <a:r>
              <a:rPr lang="en-GB" b="0" i="1" dirty="0"/>
              <a:t>what is the negatively charged anion in NaCl? </a:t>
            </a:r>
            <a:r>
              <a:rPr lang="en-GB" b="1" i="1" dirty="0"/>
              <a:t>Cl-</a:t>
            </a:r>
          </a:p>
          <a:p>
            <a:pPr marL="0" lvl="0" indent="0" algn="l" rtl="0">
              <a:lnSpc>
                <a:spcPct val="100000"/>
              </a:lnSpc>
              <a:spcBef>
                <a:spcPts val="0"/>
              </a:spcBef>
              <a:spcAft>
                <a:spcPts val="0"/>
              </a:spcAft>
              <a:buSzPts val="1400"/>
              <a:buNone/>
            </a:pPr>
            <a:r>
              <a:rPr lang="en-GB" b="0" dirty="0"/>
              <a:t>So the anion is Cl- and </a:t>
            </a:r>
            <a:r>
              <a:rPr lang="en-GB" b="0" i="1" dirty="0"/>
              <a:t>to which electrode will it move? </a:t>
            </a:r>
            <a:r>
              <a:rPr lang="en-GB" b="1" i="1" dirty="0"/>
              <a:t>The positively charged electrode/the anode.</a:t>
            </a:r>
          </a:p>
          <a:p>
            <a:pPr marL="0" lvl="0" indent="0" algn="l" rtl="0">
              <a:lnSpc>
                <a:spcPct val="100000"/>
              </a:lnSpc>
              <a:spcBef>
                <a:spcPts val="0"/>
              </a:spcBef>
              <a:spcAft>
                <a:spcPts val="0"/>
              </a:spcAft>
              <a:buSzPts val="1400"/>
              <a:buNone/>
            </a:pPr>
            <a:r>
              <a:rPr lang="en-GB" b="0" i="0" dirty="0"/>
              <a:t>When the current Is switched on, the negative ion moves towards the positive electrode (anode) </a:t>
            </a:r>
            <a:r>
              <a:rPr lang="en-GB" b="1" i="0" dirty="0"/>
              <a:t>shown in this animation.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dirty="0">
                <a:latin typeface="Century Gothic" panose="020B0502020202020204" pitchFamily="34" charset="0"/>
              </a:rPr>
              <a:t>At the anode, the anion is discharged. This means it is oxidised by losing an electron and becomes an element. So there are chlorine atoms produced as a result of the Cl- ions being discharged.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0" i="0" dirty="0">
                <a:latin typeface="Century Gothic" panose="020B0502020202020204" pitchFamily="34" charset="0"/>
              </a:rPr>
              <a:t>The Cl will be observable at the anode and you would see a green/yellow gas formed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0" i="1" dirty="0">
                <a:latin typeface="Century Gothic" panose="020B0502020202020204" pitchFamily="34" charset="0"/>
              </a:rPr>
              <a:t>(HT only) this can be shown by this half equation</a:t>
            </a:r>
            <a:endParaRPr lang="en-GB" b="0" i="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2012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934043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324438417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420764509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50267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10050886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259575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6612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07392026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04301497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118632578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9522789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86719036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347328185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81589946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71764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3421425"/>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liquid in a glass container&#10;&#10;AI-generated content may be incorrect.">
            <a:extLst>
              <a:ext uri="{FF2B5EF4-FFF2-40B4-BE49-F238E27FC236}">
                <a16:creationId xmlns:a16="http://schemas.microsoft.com/office/drawing/2014/main" id="{F7C8308B-AED6-2582-B4BC-36C888B92F34}"/>
              </a:ext>
            </a:extLst>
          </p:cNvPr>
          <p:cNvPicPr>
            <a:picLocks noChangeAspect="1"/>
          </p:cNvPicPr>
          <p:nvPr/>
        </p:nvPicPr>
        <p:blipFill>
          <a:blip r:embed="rId3"/>
          <a:stretch>
            <a:fillRect/>
          </a:stretch>
        </p:blipFill>
        <p:spPr>
          <a:xfrm>
            <a:off x="609346" y="835580"/>
            <a:ext cx="3267710" cy="3321722"/>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What happens to a </a:t>
            </a:r>
            <a:r>
              <a:rPr lang="en-US" u="sng" dirty="0">
                <a:latin typeface="Century Gothic" panose="020B0502020202020204" pitchFamily="34" charset="0"/>
              </a:rPr>
              <a:t>negative ion </a:t>
            </a:r>
            <a:r>
              <a:rPr lang="en-US" dirty="0">
                <a:latin typeface="Century Gothic" panose="020B0502020202020204" pitchFamily="34" charset="0"/>
              </a:rPr>
              <a:t>in the electrolyte?</a:t>
            </a:r>
          </a:p>
        </p:txBody>
      </p:sp>
      <p:sp>
        <p:nvSpPr>
          <p:cNvPr id="3" name="TextBox 2">
            <a:extLst>
              <a:ext uri="{FF2B5EF4-FFF2-40B4-BE49-F238E27FC236}">
                <a16:creationId xmlns:a16="http://schemas.microsoft.com/office/drawing/2014/main" id="{C016FFB1-F3E3-714C-AFDF-EF98170FA663}"/>
              </a:ext>
            </a:extLst>
          </p:cNvPr>
          <p:cNvSpPr txBox="1"/>
          <p:nvPr/>
        </p:nvSpPr>
        <p:spPr>
          <a:xfrm>
            <a:off x="4280454" y="969989"/>
            <a:ext cx="7195930" cy="1938992"/>
          </a:xfrm>
          <a:prstGeom prst="rect">
            <a:avLst/>
          </a:prstGeom>
          <a:noFill/>
        </p:spPr>
        <p:txBody>
          <a:bodyPr wrap="square" rtlCol="0">
            <a:spAutoFit/>
          </a:bodyPr>
          <a:lstStyle/>
          <a:p>
            <a:r>
              <a:rPr lang="en-GB" sz="2400" dirty="0">
                <a:latin typeface="Century Gothic" panose="020B0502020202020204" pitchFamily="34" charset="0"/>
              </a:rPr>
              <a:t>Let’s take the example of</a:t>
            </a:r>
            <a:r>
              <a:rPr lang="en-GB" sz="2400" b="1" dirty="0">
                <a:latin typeface="Century Gothic" panose="020B0502020202020204" pitchFamily="34" charset="0"/>
              </a:rPr>
              <a:t> molten sodium chloride.</a:t>
            </a:r>
          </a:p>
          <a:p>
            <a:endParaRPr lang="en-GB" sz="2400" b="1" dirty="0">
              <a:latin typeface="Century Gothic" panose="020B0502020202020204" pitchFamily="34" charset="0"/>
            </a:endParaRPr>
          </a:p>
          <a:p>
            <a:r>
              <a:rPr lang="en-GB" sz="2400" dirty="0">
                <a:latin typeface="Century Gothic" panose="020B0502020202020204" pitchFamily="34" charset="0"/>
              </a:rPr>
              <a:t>Sodium chloride contains one negative ion (anion): </a:t>
            </a:r>
            <a:r>
              <a:rPr lang="en-GB" sz="2400" b="1" u="sng" dirty="0">
                <a:latin typeface="Century Gothic" panose="020B0502020202020204" pitchFamily="34" charset="0"/>
              </a:rPr>
              <a:t>Cl</a:t>
            </a:r>
            <a:r>
              <a:rPr lang="en-GB" sz="3200" b="1" u="sng" baseline="30000" dirty="0">
                <a:latin typeface="Century Gothic" panose="020B0502020202020204" pitchFamily="34" charset="0"/>
              </a:rPr>
              <a:t>-</a:t>
            </a:r>
            <a:r>
              <a:rPr lang="en-GB" sz="2400" dirty="0">
                <a:latin typeface="Century Gothic" panose="020B0502020202020204" pitchFamily="34" charset="0"/>
              </a:rPr>
              <a:t>.</a:t>
            </a:r>
          </a:p>
        </p:txBody>
      </p:sp>
      <p:sp>
        <p:nvSpPr>
          <p:cNvPr id="6" name="TextBox 5">
            <a:extLst>
              <a:ext uri="{FF2B5EF4-FFF2-40B4-BE49-F238E27FC236}">
                <a16:creationId xmlns:a16="http://schemas.microsoft.com/office/drawing/2014/main" id="{1C49F220-4EED-A942-A0A3-0EFEDAF2C3A0}"/>
              </a:ext>
            </a:extLst>
          </p:cNvPr>
          <p:cNvSpPr txBox="1"/>
          <p:nvPr/>
        </p:nvSpPr>
        <p:spPr>
          <a:xfrm>
            <a:off x="3918471" y="3050260"/>
            <a:ext cx="7397229" cy="1200329"/>
          </a:xfrm>
          <a:prstGeom prst="rect">
            <a:avLst/>
          </a:prstGeom>
          <a:noFill/>
        </p:spPr>
        <p:txBody>
          <a:bodyPr wrap="square" rtlCol="0">
            <a:spAutoFit/>
          </a:bodyPr>
          <a:lstStyle/>
          <a:p>
            <a:pPr marL="457200" indent="-457200">
              <a:buAutoNum type="arabicPeriod"/>
            </a:pPr>
            <a:r>
              <a:rPr lang="en-GB" sz="2400" dirty="0">
                <a:latin typeface="Century Gothic" panose="020B0502020202020204" pitchFamily="34" charset="0"/>
              </a:rPr>
              <a:t>When the current Is switched on, </a:t>
            </a:r>
            <a:r>
              <a:rPr lang="en-GB" sz="2400" b="1" dirty="0">
                <a:latin typeface="Century Gothic" panose="020B0502020202020204" pitchFamily="34" charset="0"/>
              </a:rPr>
              <a:t>the negative ion moves towards the positive electrode</a:t>
            </a:r>
            <a:r>
              <a:rPr lang="en-GB" sz="2400" dirty="0">
                <a:latin typeface="Century Gothic" panose="020B0502020202020204" pitchFamily="34" charset="0"/>
              </a:rPr>
              <a:t> (anode)</a:t>
            </a:r>
          </a:p>
        </p:txBody>
      </p:sp>
      <p:sp>
        <p:nvSpPr>
          <p:cNvPr id="5" name="Google Shape;106;p2">
            <a:extLst>
              <a:ext uri="{FF2B5EF4-FFF2-40B4-BE49-F238E27FC236}">
                <a16:creationId xmlns:a16="http://schemas.microsoft.com/office/drawing/2014/main" id="{FF00C873-B858-30C2-FC49-6EAF10195B4F}"/>
              </a:ext>
            </a:extLst>
          </p:cNvPr>
          <p:cNvSpPr txBox="1"/>
          <p:nvPr/>
        </p:nvSpPr>
        <p:spPr>
          <a:xfrm>
            <a:off x="148171" y="5537856"/>
            <a:ext cx="11167529" cy="1200288"/>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400" b="1" i="1" u="none" strike="noStrike" cap="none" dirty="0">
                <a:solidFill>
                  <a:schemeClr val="dk1"/>
                </a:solidFill>
                <a:latin typeface="Century Gothic"/>
                <a:ea typeface="Century Gothic"/>
                <a:cs typeface="Century Gothic"/>
                <a:sym typeface="Century Gothic"/>
              </a:rPr>
              <a:t>Higher Tier only</a:t>
            </a:r>
            <a:endParaRPr sz="2400" b="1" i="1"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dirty="0">
                <a:solidFill>
                  <a:schemeClr val="dk1"/>
                </a:solidFill>
                <a:latin typeface="Century Gothic"/>
                <a:ea typeface="Arial"/>
                <a:cs typeface="Arial"/>
                <a:sym typeface="Century Gothic"/>
              </a:rPr>
              <a:t>This can be summarised with a half equation:</a:t>
            </a:r>
          </a:p>
          <a:p>
            <a:pPr marR="0" lvl="0" algn="ctr" rtl="0">
              <a:lnSpc>
                <a:spcPct val="100000"/>
              </a:lnSpc>
              <a:spcBef>
                <a:spcPts val="0"/>
              </a:spcBef>
              <a:spcAft>
                <a:spcPts val="0"/>
              </a:spcAft>
              <a:buClr>
                <a:schemeClr val="dk1"/>
              </a:buClr>
              <a:buSzPts val="2400"/>
            </a:pPr>
            <a:r>
              <a:rPr lang="en-GB" sz="2400" b="1" dirty="0">
                <a:latin typeface="Century Gothic"/>
                <a:ea typeface="Arial"/>
                <a:cs typeface="Arial"/>
                <a:sym typeface="Century Gothic"/>
              </a:rPr>
              <a:t>2Cl</a:t>
            </a:r>
            <a:r>
              <a:rPr lang="en-GB" sz="3200" b="1" baseline="30000" dirty="0">
                <a:latin typeface="Century Gothic"/>
                <a:ea typeface="Arial"/>
                <a:cs typeface="Arial"/>
                <a:sym typeface="Century Gothic"/>
              </a:rPr>
              <a:t>-</a:t>
            </a:r>
            <a:r>
              <a:rPr lang="en-GB" sz="2400" b="1" baseline="-25000" dirty="0">
                <a:latin typeface="Century Gothic"/>
                <a:ea typeface="Arial"/>
                <a:cs typeface="Arial"/>
                <a:sym typeface="Century Gothic"/>
              </a:rPr>
              <a:t>(aq) </a:t>
            </a:r>
            <a:r>
              <a:rPr lang="en-GB" sz="2400" b="1" i="0" u="none" strike="noStrike" cap="none" dirty="0">
                <a:latin typeface="Century Gothic"/>
                <a:sym typeface="Century Gothic"/>
              </a:rPr>
              <a:t>→ </a:t>
            </a:r>
            <a:r>
              <a:rPr lang="en-GB" sz="2400" b="1" i="0" u="none" strike="noStrike" cap="none">
                <a:latin typeface="Century Gothic"/>
                <a:sym typeface="Century Gothic"/>
              </a:rPr>
              <a:t>Cl</a:t>
            </a:r>
            <a:r>
              <a:rPr lang="en-GB" sz="2400" b="1" i="0" u="none" strike="noStrike" cap="none" baseline="-25000">
                <a:latin typeface="Century Gothic"/>
                <a:sym typeface="Century Gothic"/>
              </a:rPr>
              <a:t>2(</a:t>
            </a:r>
            <a:r>
              <a:rPr lang="en-GB" sz="2400" b="1" baseline="-25000">
                <a:latin typeface="Century Gothic"/>
                <a:sym typeface="Century Gothic"/>
              </a:rPr>
              <a:t>g</a:t>
            </a:r>
            <a:r>
              <a:rPr lang="en-GB" sz="2400" b="1" i="0" u="none" strike="noStrike" cap="none" baseline="-25000">
                <a:latin typeface="Century Gothic"/>
                <a:sym typeface="Century Gothic"/>
              </a:rPr>
              <a:t>) </a:t>
            </a:r>
            <a:r>
              <a:rPr lang="en-GB" sz="2400" b="1" dirty="0">
                <a:latin typeface="Century Gothic"/>
                <a:ea typeface="Arial"/>
                <a:cs typeface="Arial"/>
                <a:sym typeface="Century Gothic"/>
              </a:rPr>
              <a:t>+ 2e</a:t>
            </a:r>
            <a:r>
              <a:rPr lang="en-GB" sz="3200" b="1" baseline="30000" dirty="0">
                <a:latin typeface="Century Gothic"/>
                <a:ea typeface="Arial"/>
                <a:cs typeface="Arial"/>
                <a:sym typeface="Century Gothic"/>
              </a:rPr>
              <a:t>-</a:t>
            </a:r>
            <a:r>
              <a:rPr lang="en-GB" sz="2400" b="1" dirty="0">
                <a:latin typeface="Century Gothic"/>
                <a:ea typeface="Arial"/>
                <a:cs typeface="Arial"/>
                <a:sym typeface="Century Gothic"/>
              </a:rPr>
              <a:t> </a:t>
            </a:r>
            <a:endParaRPr lang="en-GB" sz="2400" b="1" baseline="-25000" dirty="0">
              <a:latin typeface="Century Gothic"/>
              <a:ea typeface="Arial"/>
              <a:cs typeface="Arial"/>
              <a:sym typeface="Century Gothic"/>
            </a:endParaRPr>
          </a:p>
        </p:txBody>
      </p:sp>
      <p:sp>
        <p:nvSpPr>
          <p:cNvPr id="9" name="TextBox 8">
            <a:extLst>
              <a:ext uri="{FF2B5EF4-FFF2-40B4-BE49-F238E27FC236}">
                <a16:creationId xmlns:a16="http://schemas.microsoft.com/office/drawing/2014/main" id="{88497858-20A6-646F-9B5A-1223355858B9}"/>
              </a:ext>
            </a:extLst>
          </p:cNvPr>
          <p:cNvSpPr txBox="1"/>
          <p:nvPr/>
        </p:nvSpPr>
        <p:spPr>
          <a:xfrm>
            <a:off x="539999" y="4275189"/>
            <a:ext cx="10936385" cy="1200329"/>
          </a:xfrm>
          <a:prstGeom prst="rect">
            <a:avLst/>
          </a:prstGeom>
          <a:noFill/>
        </p:spPr>
        <p:txBody>
          <a:bodyPr wrap="square">
            <a:spAutoFit/>
          </a:bodyPr>
          <a:lstStyle/>
          <a:p>
            <a:r>
              <a:rPr lang="en-GB" sz="2400" dirty="0">
                <a:latin typeface="Century Gothic" panose="020B0502020202020204" pitchFamily="34" charset="0"/>
              </a:rPr>
              <a:t>2. At the anode, the anion is </a:t>
            </a:r>
            <a:r>
              <a:rPr lang="en-GB" sz="2400" b="1" dirty="0">
                <a:latin typeface="Century Gothic" panose="020B0502020202020204" pitchFamily="34" charset="0"/>
              </a:rPr>
              <a:t>discharged </a:t>
            </a:r>
            <a:r>
              <a:rPr lang="en-GB" sz="2400" dirty="0">
                <a:latin typeface="Century Gothic" panose="020B0502020202020204" pitchFamily="34" charset="0"/>
              </a:rPr>
              <a:t>(turns from an ion to an element)</a:t>
            </a:r>
          </a:p>
          <a:p>
            <a:r>
              <a:rPr lang="en-GB" sz="2400" dirty="0">
                <a:latin typeface="Century Gothic" panose="020B0502020202020204" pitchFamily="34" charset="0"/>
              </a:rPr>
              <a:t>3. The non-metal is </a:t>
            </a:r>
            <a:r>
              <a:rPr lang="en-GB" sz="2400" b="1" dirty="0">
                <a:latin typeface="Century Gothic" panose="020B0502020202020204" pitchFamily="34" charset="0"/>
              </a:rPr>
              <a:t>observed</a:t>
            </a:r>
            <a:r>
              <a:rPr lang="en-GB" sz="2400" dirty="0">
                <a:latin typeface="Century Gothic" panose="020B0502020202020204" pitchFamily="34" charset="0"/>
              </a:rPr>
              <a:t> to form at the cathode</a:t>
            </a:r>
          </a:p>
        </p:txBody>
      </p:sp>
      <p:pic>
        <p:nvPicPr>
          <p:cNvPr id="8" name="Picture 7" descr="Icon&#10;&#10;Description automatically generated">
            <a:extLst>
              <a:ext uri="{FF2B5EF4-FFF2-40B4-BE49-F238E27FC236}">
                <a16:creationId xmlns:a16="http://schemas.microsoft.com/office/drawing/2014/main" id="{47BA31DF-6EA5-C94B-DF26-FB9A737BF89E}"/>
              </a:ext>
            </a:extLst>
          </p:cNvPr>
          <p:cNvPicPr>
            <a:picLocks noChangeAspect="1"/>
          </p:cNvPicPr>
          <p:nvPr/>
        </p:nvPicPr>
        <p:blipFill>
          <a:blip r:embed="rId4"/>
          <a:stretch>
            <a:fillRect/>
          </a:stretch>
        </p:blipFill>
        <p:spPr>
          <a:xfrm>
            <a:off x="1857241" y="2848097"/>
            <a:ext cx="743988" cy="743988"/>
          </a:xfrm>
          <a:prstGeom prst="rect">
            <a:avLst/>
          </a:prstGeom>
        </p:spPr>
      </p:pic>
    </p:spTree>
    <p:extLst>
      <p:ext uri="{BB962C8B-B14F-4D97-AF65-F5344CB8AC3E}">
        <p14:creationId xmlns:p14="http://schemas.microsoft.com/office/powerpoint/2010/main" val="420880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0.00326 0.00417 L 0.05378 0.00417 " pathEditMode="relative" ptsTypes="AA">
                                      <p:cBhvr>
                                        <p:cTn id="26" dur="2000" fill="hold"/>
                                        <p:tgtEl>
                                          <p:spTgt spid="8"/>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Effect transition="in" filter="fade">
                                      <p:cBhvr>
                                        <p:cTn id="31" dur="500"/>
                                        <p:tgtEl>
                                          <p:spTgt spid="9">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
                                            <p:txEl>
                                              <p:pRg st="1" end="1"/>
                                            </p:txEl>
                                          </p:spTgt>
                                        </p:tgtEl>
                                        <p:attrNameLst>
                                          <p:attrName>style.visibility</p:attrName>
                                        </p:attrNameLst>
                                      </p:cBhvr>
                                      <p:to>
                                        <p:strVal val="visible"/>
                                      </p:to>
                                    </p:set>
                                    <p:animEffect transition="in" filter="fade">
                                      <p:cBhvr>
                                        <p:cTn id="36" dur="500"/>
                                        <p:tgtEl>
                                          <p:spTgt spid="9">
                                            <p:txEl>
                                              <p:pRg st="1" end="1"/>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11ECE-6A13-CD44-B364-81DA37E99314}"/>
              </a:ext>
            </a:extLst>
          </p:cNvPr>
          <p:cNvSpPr>
            <a:spLocks noGrp="1"/>
          </p:cNvSpPr>
          <p:nvPr>
            <p:ph type="title"/>
          </p:nvPr>
        </p:nvSpPr>
        <p:spPr/>
        <p:txBody>
          <a:bodyPr/>
          <a:lstStyle/>
          <a:p>
            <a:r>
              <a:rPr lang="en-GB" dirty="0">
                <a:latin typeface="Century Gothic" panose="020B0502020202020204" pitchFamily="34" charset="0"/>
              </a:rPr>
              <a:t>Complete the table.</a:t>
            </a:r>
          </a:p>
        </p:txBody>
      </p:sp>
      <p:graphicFrame>
        <p:nvGraphicFramePr>
          <p:cNvPr id="3" name="Table 3">
            <a:extLst>
              <a:ext uri="{FF2B5EF4-FFF2-40B4-BE49-F238E27FC236}">
                <a16:creationId xmlns:a16="http://schemas.microsoft.com/office/drawing/2014/main" id="{583EB859-9273-D040-88B1-67ADD13BEC9C}"/>
              </a:ext>
            </a:extLst>
          </p:cNvPr>
          <p:cNvGraphicFramePr>
            <a:graphicFrameLocks noGrp="1"/>
          </p:cNvGraphicFramePr>
          <p:nvPr>
            <p:extLst>
              <p:ext uri="{D42A27DB-BD31-4B8C-83A1-F6EECF244321}">
                <p14:modId xmlns:p14="http://schemas.microsoft.com/office/powerpoint/2010/main" val="2232261892"/>
              </p:ext>
            </p:extLst>
          </p:nvPr>
        </p:nvGraphicFramePr>
        <p:xfrm>
          <a:off x="560944" y="1028585"/>
          <a:ext cx="10803742" cy="3566160"/>
        </p:xfrm>
        <a:graphic>
          <a:graphicData uri="http://schemas.openxmlformats.org/drawingml/2006/table">
            <a:tbl>
              <a:tblPr firstRow="1" bandRow="1">
                <a:tableStyleId>{5940675A-B579-460E-94D1-54222C63F5DA}</a:tableStyleId>
              </a:tblPr>
              <a:tblGrid>
                <a:gridCol w="2095154">
                  <a:extLst>
                    <a:ext uri="{9D8B030D-6E8A-4147-A177-3AD203B41FA5}">
                      <a16:colId xmlns:a16="http://schemas.microsoft.com/office/drawing/2014/main" val="2992347426"/>
                    </a:ext>
                  </a:extLst>
                </a:gridCol>
                <a:gridCol w="1817931">
                  <a:extLst>
                    <a:ext uri="{9D8B030D-6E8A-4147-A177-3AD203B41FA5}">
                      <a16:colId xmlns:a16="http://schemas.microsoft.com/office/drawing/2014/main" val="4196544052"/>
                    </a:ext>
                  </a:extLst>
                </a:gridCol>
                <a:gridCol w="2139042">
                  <a:extLst>
                    <a:ext uri="{9D8B030D-6E8A-4147-A177-3AD203B41FA5}">
                      <a16:colId xmlns:a16="http://schemas.microsoft.com/office/drawing/2014/main" val="2605022468"/>
                    </a:ext>
                  </a:extLst>
                </a:gridCol>
                <a:gridCol w="2465615">
                  <a:extLst>
                    <a:ext uri="{9D8B030D-6E8A-4147-A177-3AD203B41FA5}">
                      <a16:colId xmlns:a16="http://schemas.microsoft.com/office/drawing/2014/main" val="4226324680"/>
                    </a:ext>
                  </a:extLst>
                </a:gridCol>
                <a:gridCol w="2286000">
                  <a:extLst>
                    <a:ext uri="{9D8B030D-6E8A-4147-A177-3AD203B41FA5}">
                      <a16:colId xmlns:a16="http://schemas.microsoft.com/office/drawing/2014/main" val="2891008620"/>
                    </a:ext>
                  </a:extLst>
                </a:gridCol>
              </a:tblGrid>
              <a:tr h="370840">
                <a:tc>
                  <a:txBody>
                    <a:bodyPr/>
                    <a:lstStyle/>
                    <a:p>
                      <a:r>
                        <a:rPr lang="en-GB" sz="2400" b="1" dirty="0">
                          <a:latin typeface="Century Gothic" panose="020B0502020202020204" pitchFamily="34" charset="0"/>
                        </a:rPr>
                        <a:t>Electrolyte name</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dirty="0">
                          <a:latin typeface="Century Gothic" panose="020B0502020202020204" pitchFamily="34" charset="0"/>
                        </a:rPr>
                        <a:t>Ions in the electrolyte</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dirty="0">
                          <a:latin typeface="Century Gothic" panose="020B0502020202020204" pitchFamily="34" charset="0"/>
                        </a:rPr>
                        <a:t>Ion discharged at the anode</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dirty="0">
                          <a:latin typeface="Century Gothic" panose="020B0502020202020204" pitchFamily="34" charset="0"/>
                        </a:rPr>
                        <a:t>What would be observed at the anode?</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dirty="0">
                          <a:latin typeface="Century Gothic" panose="020B0502020202020204" pitchFamily="34" charset="0"/>
                        </a:rPr>
                        <a:t>(HT only) Half equation at the cathode</a:t>
                      </a:r>
                    </a:p>
                  </a:txBody>
                  <a:tcPr>
                    <a:solidFill>
                      <a:schemeClr val="accent1">
                        <a:lumMod val="20000"/>
                        <a:lumOff val="80000"/>
                      </a:schemeClr>
                    </a:solidFill>
                  </a:tcPr>
                </a:tc>
                <a:extLst>
                  <a:ext uri="{0D108BD9-81ED-4DB2-BD59-A6C34878D82A}">
                    <a16:rowId xmlns:a16="http://schemas.microsoft.com/office/drawing/2014/main" val="2550107700"/>
                  </a:ext>
                </a:extLst>
              </a:tr>
              <a:tr h="370840">
                <a:tc>
                  <a:txBody>
                    <a:bodyPr/>
                    <a:lstStyle/>
                    <a:p>
                      <a:r>
                        <a:rPr lang="en-GB" sz="2400" dirty="0">
                          <a:latin typeface="Century Gothic" panose="020B0502020202020204" pitchFamily="34" charset="0"/>
                        </a:rPr>
                        <a:t>Molten lithium fluoride</a:t>
                      </a: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extLst>
                  <a:ext uri="{0D108BD9-81ED-4DB2-BD59-A6C34878D82A}">
                    <a16:rowId xmlns:a16="http://schemas.microsoft.com/office/drawing/2014/main" val="1913163681"/>
                  </a:ext>
                </a:extLst>
              </a:tr>
              <a:tr h="370840">
                <a:tc>
                  <a:txBody>
                    <a:bodyPr/>
                    <a:lstStyle/>
                    <a:p>
                      <a:r>
                        <a:rPr lang="en-GB" sz="2400" dirty="0">
                          <a:latin typeface="Century Gothic" panose="020B0502020202020204" pitchFamily="34" charset="0"/>
                        </a:rPr>
                        <a:t>Molten potassium chloride</a:t>
                      </a: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1872583232"/>
                  </a:ext>
                </a:extLst>
              </a:tr>
            </a:tbl>
          </a:graphicData>
        </a:graphic>
      </p:graphicFrame>
      <p:sp>
        <p:nvSpPr>
          <p:cNvPr id="13" name="Google Shape;103;p1">
            <a:extLst>
              <a:ext uri="{FF2B5EF4-FFF2-40B4-BE49-F238E27FC236}">
                <a16:creationId xmlns:a16="http://schemas.microsoft.com/office/drawing/2014/main" id="{AE6A9FBD-DF41-D269-A838-57127EDD396D}"/>
              </a:ext>
            </a:extLst>
          </p:cNvPr>
          <p:cNvSpPr txBox="1"/>
          <p:nvPr/>
        </p:nvSpPr>
        <p:spPr>
          <a:xfrm>
            <a:off x="3137363" y="2387730"/>
            <a:ext cx="946048"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2">
                    <a:lumMod val="60000"/>
                    <a:lumOff val="40000"/>
                  </a:schemeClr>
                </a:solidFill>
                <a:latin typeface="Century Gothic"/>
                <a:ea typeface="Arial"/>
                <a:cs typeface="Arial"/>
                <a:sym typeface="Century Gothic"/>
              </a:rPr>
              <a:t>Li</a:t>
            </a:r>
            <a:r>
              <a:rPr lang="en-GB" sz="2400" b="1" baseline="30000" dirty="0">
                <a:solidFill>
                  <a:schemeClr val="accent2">
                    <a:lumMod val="60000"/>
                    <a:lumOff val="40000"/>
                  </a:schemeClr>
                </a:solidFill>
                <a:latin typeface="Century Gothic"/>
                <a:ea typeface="Arial"/>
                <a:cs typeface="Arial"/>
                <a:sym typeface="Century Gothic"/>
              </a:rPr>
              <a:t>+</a:t>
            </a:r>
          </a:p>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2">
                    <a:lumMod val="60000"/>
                    <a:lumOff val="40000"/>
                  </a:schemeClr>
                </a:solidFill>
                <a:latin typeface="Century Gothic"/>
                <a:ea typeface="Arial"/>
                <a:cs typeface="Arial"/>
                <a:sym typeface="Century Gothic"/>
              </a:rPr>
              <a:t>F</a:t>
            </a:r>
            <a:r>
              <a:rPr lang="en-GB" sz="3200" b="1" baseline="30000" dirty="0">
                <a:solidFill>
                  <a:schemeClr val="accent2">
                    <a:lumMod val="60000"/>
                    <a:lumOff val="40000"/>
                  </a:schemeClr>
                </a:solidFill>
                <a:latin typeface="Century Gothic"/>
                <a:ea typeface="Arial"/>
                <a:cs typeface="Arial"/>
                <a:sym typeface="Century Gothic"/>
              </a:rPr>
              <a:t>-</a:t>
            </a:r>
            <a:endParaRPr sz="1400" b="1" i="0" u="none" strike="noStrike" cap="none" dirty="0">
              <a:solidFill>
                <a:schemeClr val="accent2">
                  <a:lumMod val="60000"/>
                  <a:lumOff val="40000"/>
                </a:schemeClr>
              </a:solidFill>
              <a:latin typeface="Arial"/>
              <a:ea typeface="Arial"/>
              <a:cs typeface="Arial"/>
              <a:sym typeface="Arial"/>
            </a:endParaRPr>
          </a:p>
        </p:txBody>
      </p:sp>
      <p:sp>
        <p:nvSpPr>
          <p:cNvPr id="14" name="Google Shape;103;p1">
            <a:extLst>
              <a:ext uri="{FF2B5EF4-FFF2-40B4-BE49-F238E27FC236}">
                <a16:creationId xmlns:a16="http://schemas.microsoft.com/office/drawing/2014/main" id="{E7B10D04-20BD-DDA6-024F-AAB76BE7B81F}"/>
              </a:ext>
            </a:extLst>
          </p:cNvPr>
          <p:cNvSpPr txBox="1"/>
          <p:nvPr/>
        </p:nvSpPr>
        <p:spPr>
          <a:xfrm>
            <a:off x="3137363" y="3609175"/>
            <a:ext cx="946048"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2">
                    <a:lumMod val="60000"/>
                    <a:lumOff val="40000"/>
                  </a:schemeClr>
                </a:solidFill>
                <a:latin typeface="Century Gothic"/>
                <a:ea typeface="Arial"/>
                <a:cs typeface="Arial"/>
                <a:sym typeface="Century Gothic"/>
              </a:rPr>
              <a:t>K</a:t>
            </a:r>
            <a:r>
              <a:rPr lang="en-GB" sz="2400" b="1" baseline="30000" dirty="0">
                <a:solidFill>
                  <a:schemeClr val="accent2">
                    <a:lumMod val="60000"/>
                    <a:lumOff val="40000"/>
                  </a:schemeClr>
                </a:solidFill>
                <a:latin typeface="Century Gothic"/>
                <a:ea typeface="Arial"/>
                <a:cs typeface="Arial"/>
                <a:sym typeface="Century Gothic"/>
              </a:rPr>
              <a:t>+ </a:t>
            </a:r>
          </a:p>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2">
                    <a:lumMod val="60000"/>
                    <a:lumOff val="40000"/>
                  </a:schemeClr>
                </a:solidFill>
                <a:latin typeface="Century Gothic"/>
                <a:ea typeface="Arial"/>
                <a:cs typeface="Arial"/>
                <a:sym typeface="Century Gothic"/>
              </a:rPr>
              <a:t>Cl</a:t>
            </a:r>
            <a:r>
              <a:rPr lang="en-GB" sz="3200" b="1" baseline="30000" dirty="0">
                <a:solidFill>
                  <a:schemeClr val="accent2">
                    <a:lumMod val="60000"/>
                    <a:lumOff val="40000"/>
                  </a:schemeClr>
                </a:solidFill>
                <a:latin typeface="Century Gothic"/>
                <a:ea typeface="Arial"/>
                <a:cs typeface="Arial"/>
                <a:sym typeface="Century Gothic"/>
              </a:rPr>
              <a:t>-</a:t>
            </a:r>
            <a:endParaRPr sz="1400" b="1" i="0" u="none" strike="noStrike" cap="none" baseline="30000" dirty="0">
              <a:solidFill>
                <a:schemeClr val="accent2">
                  <a:lumMod val="60000"/>
                  <a:lumOff val="40000"/>
                </a:schemeClr>
              </a:solidFill>
              <a:latin typeface="Arial"/>
              <a:ea typeface="Arial"/>
              <a:cs typeface="Arial"/>
              <a:sym typeface="Arial"/>
            </a:endParaRPr>
          </a:p>
        </p:txBody>
      </p:sp>
      <p:sp>
        <p:nvSpPr>
          <p:cNvPr id="17" name="Google Shape;103;p1">
            <a:extLst>
              <a:ext uri="{FF2B5EF4-FFF2-40B4-BE49-F238E27FC236}">
                <a16:creationId xmlns:a16="http://schemas.microsoft.com/office/drawing/2014/main" id="{91B17092-A4AD-3CE9-3E0C-0DFF9E0B076C}"/>
              </a:ext>
            </a:extLst>
          </p:cNvPr>
          <p:cNvSpPr txBox="1"/>
          <p:nvPr/>
        </p:nvSpPr>
        <p:spPr>
          <a:xfrm>
            <a:off x="5145972" y="2580853"/>
            <a:ext cx="94604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2">
                    <a:lumMod val="60000"/>
                    <a:lumOff val="40000"/>
                  </a:schemeClr>
                </a:solidFill>
                <a:latin typeface="Century Gothic"/>
                <a:ea typeface="Arial"/>
                <a:cs typeface="Arial"/>
                <a:sym typeface="Century Gothic"/>
              </a:rPr>
              <a:t>F</a:t>
            </a:r>
            <a:r>
              <a:rPr lang="en-GB" sz="3200" b="1" baseline="30000" dirty="0">
                <a:solidFill>
                  <a:schemeClr val="accent2">
                    <a:lumMod val="60000"/>
                    <a:lumOff val="40000"/>
                  </a:schemeClr>
                </a:solidFill>
                <a:latin typeface="Century Gothic"/>
                <a:ea typeface="Arial"/>
                <a:cs typeface="Arial"/>
                <a:sym typeface="Century Gothic"/>
              </a:rPr>
              <a:t>-</a:t>
            </a:r>
            <a:endParaRPr sz="1400" b="1" i="0" u="none" strike="noStrike" cap="none" baseline="30000" dirty="0">
              <a:solidFill>
                <a:schemeClr val="accent2">
                  <a:lumMod val="60000"/>
                  <a:lumOff val="40000"/>
                </a:schemeClr>
              </a:solidFill>
              <a:latin typeface="Arial"/>
              <a:ea typeface="Arial"/>
              <a:cs typeface="Arial"/>
              <a:sym typeface="Arial"/>
            </a:endParaRPr>
          </a:p>
        </p:txBody>
      </p:sp>
      <p:sp>
        <p:nvSpPr>
          <p:cNvPr id="18" name="Google Shape;103;p1">
            <a:extLst>
              <a:ext uri="{FF2B5EF4-FFF2-40B4-BE49-F238E27FC236}">
                <a16:creationId xmlns:a16="http://schemas.microsoft.com/office/drawing/2014/main" id="{1204BD96-82B9-8DF7-C48F-CA9B0E2CCB43}"/>
              </a:ext>
            </a:extLst>
          </p:cNvPr>
          <p:cNvSpPr txBox="1"/>
          <p:nvPr/>
        </p:nvSpPr>
        <p:spPr>
          <a:xfrm>
            <a:off x="5197844" y="3812061"/>
            <a:ext cx="94604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2">
                    <a:lumMod val="60000"/>
                    <a:lumOff val="40000"/>
                  </a:schemeClr>
                </a:solidFill>
                <a:latin typeface="Century Gothic"/>
                <a:ea typeface="Arial"/>
                <a:cs typeface="Arial"/>
                <a:sym typeface="Century Gothic"/>
              </a:rPr>
              <a:t>Cl</a:t>
            </a:r>
            <a:r>
              <a:rPr lang="en-GB" sz="3200" b="1" baseline="30000" dirty="0">
                <a:solidFill>
                  <a:schemeClr val="accent2">
                    <a:lumMod val="60000"/>
                    <a:lumOff val="40000"/>
                  </a:schemeClr>
                </a:solidFill>
                <a:latin typeface="Century Gothic"/>
                <a:ea typeface="Arial"/>
                <a:cs typeface="Arial"/>
                <a:sym typeface="Century Gothic"/>
              </a:rPr>
              <a:t>-</a:t>
            </a:r>
            <a:endParaRPr sz="1400" b="1" i="0" u="none" strike="noStrike" cap="none" baseline="30000" dirty="0">
              <a:solidFill>
                <a:schemeClr val="accent2">
                  <a:lumMod val="60000"/>
                  <a:lumOff val="40000"/>
                </a:schemeClr>
              </a:solidFill>
              <a:latin typeface="Arial"/>
              <a:ea typeface="Arial"/>
              <a:cs typeface="Arial"/>
              <a:sym typeface="Arial"/>
            </a:endParaRPr>
          </a:p>
        </p:txBody>
      </p:sp>
      <p:sp>
        <p:nvSpPr>
          <p:cNvPr id="19" name="TextBox 18">
            <a:extLst>
              <a:ext uri="{FF2B5EF4-FFF2-40B4-BE49-F238E27FC236}">
                <a16:creationId xmlns:a16="http://schemas.microsoft.com/office/drawing/2014/main" id="{8ECF2643-4533-F2E3-CE49-7E60E1774C17}"/>
              </a:ext>
            </a:extLst>
          </p:cNvPr>
          <p:cNvSpPr txBox="1"/>
          <p:nvPr/>
        </p:nvSpPr>
        <p:spPr>
          <a:xfrm>
            <a:off x="465637" y="5755465"/>
            <a:ext cx="5581977" cy="830997"/>
          </a:xfrm>
          <a:prstGeom prst="rect">
            <a:avLst/>
          </a:prstGeom>
          <a:noFill/>
        </p:spPr>
        <p:txBody>
          <a:bodyPr wrap="none" rtlCol="0">
            <a:spAutoFit/>
          </a:bodyPr>
          <a:lstStyle/>
          <a:p>
            <a:r>
              <a:rPr lang="en-GB" sz="2400" b="1">
                <a:latin typeface="Century Gothic" panose="020B0502020202020204" pitchFamily="34" charset="0"/>
              </a:rPr>
              <a:t>PANIC</a:t>
            </a:r>
          </a:p>
          <a:p>
            <a:r>
              <a:rPr lang="en-GB" sz="2400" b="1" u="sng">
                <a:latin typeface="Century Gothic" panose="020B0502020202020204" pitchFamily="34" charset="0"/>
              </a:rPr>
              <a:t>P</a:t>
            </a:r>
            <a:r>
              <a:rPr lang="en-GB" sz="2400">
                <a:latin typeface="Century Gothic" panose="020B0502020202020204" pitchFamily="34" charset="0"/>
              </a:rPr>
              <a:t>ositive </a:t>
            </a:r>
            <a:r>
              <a:rPr lang="en-GB" sz="2400" b="1" u="sng">
                <a:latin typeface="Century Gothic" panose="020B0502020202020204" pitchFamily="34" charset="0"/>
              </a:rPr>
              <a:t>A</a:t>
            </a:r>
            <a:r>
              <a:rPr lang="en-GB" sz="2400">
                <a:latin typeface="Century Gothic" panose="020B0502020202020204" pitchFamily="34" charset="0"/>
              </a:rPr>
              <a:t>node </a:t>
            </a:r>
            <a:r>
              <a:rPr lang="en-GB" sz="2400" b="1" u="sng">
                <a:latin typeface="Century Gothic" panose="020B0502020202020204" pitchFamily="34" charset="0"/>
              </a:rPr>
              <a:t>N</a:t>
            </a:r>
            <a:r>
              <a:rPr lang="en-GB" sz="2400">
                <a:latin typeface="Century Gothic" panose="020B0502020202020204" pitchFamily="34" charset="0"/>
              </a:rPr>
              <a:t>egative </a:t>
            </a:r>
            <a:r>
              <a:rPr lang="en-GB" sz="2400" b="1" u="sng">
                <a:latin typeface="Century Gothic" panose="020B0502020202020204" pitchFamily="34" charset="0"/>
              </a:rPr>
              <a:t>I</a:t>
            </a:r>
            <a:r>
              <a:rPr lang="en-GB" sz="2400">
                <a:latin typeface="Century Gothic" panose="020B0502020202020204" pitchFamily="34" charset="0"/>
              </a:rPr>
              <a:t>s </a:t>
            </a:r>
            <a:r>
              <a:rPr lang="en-GB" sz="2400" b="1" u="sng">
                <a:latin typeface="Century Gothic" panose="020B0502020202020204" pitchFamily="34" charset="0"/>
              </a:rPr>
              <a:t>C</a:t>
            </a:r>
            <a:r>
              <a:rPr lang="en-GB" sz="2400">
                <a:latin typeface="Century Gothic" panose="020B0502020202020204" pitchFamily="34" charset="0"/>
              </a:rPr>
              <a:t>athode</a:t>
            </a:r>
          </a:p>
        </p:txBody>
      </p:sp>
      <p:sp>
        <p:nvSpPr>
          <p:cNvPr id="21" name="Google Shape;103;p1">
            <a:extLst>
              <a:ext uri="{FF2B5EF4-FFF2-40B4-BE49-F238E27FC236}">
                <a16:creationId xmlns:a16="http://schemas.microsoft.com/office/drawing/2014/main" id="{B5E1640A-3B2A-FEC5-52A3-102E380C674B}"/>
              </a:ext>
            </a:extLst>
          </p:cNvPr>
          <p:cNvSpPr txBox="1"/>
          <p:nvPr/>
        </p:nvSpPr>
        <p:spPr>
          <a:xfrm>
            <a:off x="9034669" y="2633951"/>
            <a:ext cx="2454274"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i="1" dirty="0">
                <a:solidFill>
                  <a:schemeClr val="accent2">
                    <a:lumMod val="60000"/>
                    <a:lumOff val="40000"/>
                  </a:schemeClr>
                </a:solidFill>
                <a:latin typeface="Century Gothic" panose="020B0502020202020204" pitchFamily="34" charset="0"/>
              </a:rPr>
              <a:t>2F</a:t>
            </a:r>
            <a:r>
              <a:rPr lang="en-GB" sz="2400" b="1" i="1" baseline="30000" dirty="0">
                <a:solidFill>
                  <a:schemeClr val="accent2">
                    <a:lumMod val="60000"/>
                    <a:lumOff val="40000"/>
                  </a:schemeClr>
                </a:solidFill>
                <a:latin typeface="Century Gothic" panose="020B0502020202020204" pitchFamily="34" charset="0"/>
              </a:rPr>
              <a:t>-</a:t>
            </a:r>
            <a:r>
              <a:rPr lang="en-GB" sz="2400" b="1" i="1" dirty="0">
                <a:solidFill>
                  <a:schemeClr val="accent2">
                    <a:lumMod val="60000"/>
                    <a:lumOff val="40000"/>
                  </a:schemeClr>
                </a:solidFill>
                <a:latin typeface="Century Gothic" panose="020B0502020202020204" pitchFamily="34" charset="0"/>
              </a:rPr>
              <a:t> → F</a:t>
            </a:r>
            <a:r>
              <a:rPr lang="en-GB" sz="2400" b="1" i="1" baseline="-25000" dirty="0">
                <a:solidFill>
                  <a:schemeClr val="accent2">
                    <a:lumMod val="60000"/>
                    <a:lumOff val="40000"/>
                  </a:schemeClr>
                </a:solidFill>
                <a:latin typeface="Century Gothic" panose="020B0502020202020204" pitchFamily="34" charset="0"/>
              </a:rPr>
              <a:t>2 </a:t>
            </a:r>
            <a:r>
              <a:rPr lang="en-GB" sz="2400" b="1" i="1" dirty="0">
                <a:solidFill>
                  <a:schemeClr val="accent2">
                    <a:lumMod val="60000"/>
                    <a:lumOff val="40000"/>
                  </a:schemeClr>
                </a:solidFill>
                <a:latin typeface="Century Gothic" panose="020B0502020202020204" pitchFamily="34" charset="0"/>
              </a:rPr>
              <a:t>+ 2e</a:t>
            </a:r>
            <a:r>
              <a:rPr lang="en-GB" sz="3200" b="1" i="1" baseline="30000" dirty="0">
                <a:solidFill>
                  <a:schemeClr val="accent2">
                    <a:lumMod val="60000"/>
                    <a:lumOff val="40000"/>
                  </a:schemeClr>
                </a:solidFill>
                <a:latin typeface="Century Gothic" panose="020B0502020202020204" pitchFamily="34" charset="0"/>
              </a:rPr>
              <a:t>-</a:t>
            </a:r>
            <a:r>
              <a:rPr lang="en-GB" sz="2400" b="1" i="1" dirty="0">
                <a:solidFill>
                  <a:schemeClr val="accent2">
                    <a:lumMod val="60000"/>
                    <a:lumOff val="40000"/>
                  </a:schemeClr>
                </a:solidFill>
                <a:latin typeface="Century Gothic" panose="020B0502020202020204" pitchFamily="34" charset="0"/>
              </a:rPr>
              <a:t> </a:t>
            </a:r>
            <a:endParaRPr sz="2400" b="1" i="1" u="none" strike="noStrike" cap="none" dirty="0">
              <a:solidFill>
                <a:schemeClr val="accent1"/>
              </a:solidFill>
              <a:latin typeface="Arial"/>
              <a:ea typeface="Arial"/>
              <a:cs typeface="Arial"/>
              <a:sym typeface="Arial"/>
            </a:endParaRPr>
          </a:p>
        </p:txBody>
      </p:sp>
      <p:sp>
        <p:nvSpPr>
          <p:cNvPr id="22" name="Google Shape;103;p1">
            <a:extLst>
              <a:ext uri="{FF2B5EF4-FFF2-40B4-BE49-F238E27FC236}">
                <a16:creationId xmlns:a16="http://schemas.microsoft.com/office/drawing/2014/main" id="{7DDBE2BB-C9C9-C0E0-1FDA-794022205E91}"/>
              </a:ext>
            </a:extLst>
          </p:cNvPr>
          <p:cNvSpPr txBox="1"/>
          <p:nvPr/>
        </p:nvSpPr>
        <p:spPr>
          <a:xfrm>
            <a:off x="9034669" y="3793841"/>
            <a:ext cx="2454274"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i="1" dirty="0">
                <a:solidFill>
                  <a:schemeClr val="accent2">
                    <a:lumMod val="60000"/>
                    <a:lumOff val="40000"/>
                  </a:schemeClr>
                </a:solidFill>
                <a:latin typeface="Century Gothic" panose="020B0502020202020204" pitchFamily="34" charset="0"/>
              </a:rPr>
              <a:t>2Cl</a:t>
            </a:r>
            <a:r>
              <a:rPr lang="en-GB" sz="2400" b="1" i="1" baseline="30000" dirty="0">
                <a:solidFill>
                  <a:schemeClr val="accent2">
                    <a:lumMod val="60000"/>
                    <a:lumOff val="40000"/>
                  </a:schemeClr>
                </a:solidFill>
                <a:latin typeface="Century Gothic" panose="020B0502020202020204" pitchFamily="34" charset="0"/>
              </a:rPr>
              <a:t>-</a:t>
            </a:r>
            <a:r>
              <a:rPr lang="en-GB" sz="2400" b="1" i="1" dirty="0">
                <a:solidFill>
                  <a:schemeClr val="accent2">
                    <a:lumMod val="60000"/>
                    <a:lumOff val="40000"/>
                  </a:schemeClr>
                </a:solidFill>
                <a:latin typeface="Century Gothic" panose="020B0502020202020204" pitchFamily="34" charset="0"/>
              </a:rPr>
              <a:t> → Cl</a:t>
            </a:r>
            <a:r>
              <a:rPr lang="en-GB" sz="2400" b="1" i="1" baseline="-25000" dirty="0">
                <a:solidFill>
                  <a:schemeClr val="accent2">
                    <a:lumMod val="60000"/>
                    <a:lumOff val="40000"/>
                  </a:schemeClr>
                </a:solidFill>
                <a:latin typeface="Century Gothic" panose="020B0502020202020204" pitchFamily="34" charset="0"/>
              </a:rPr>
              <a:t>2 </a:t>
            </a:r>
            <a:r>
              <a:rPr lang="en-GB" sz="2400" b="1" i="1" dirty="0">
                <a:solidFill>
                  <a:schemeClr val="accent2">
                    <a:lumMod val="60000"/>
                    <a:lumOff val="40000"/>
                  </a:schemeClr>
                </a:solidFill>
                <a:latin typeface="Century Gothic" panose="020B0502020202020204" pitchFamily="34" charset="0"/>
              </a:rPr>
              <a:t>+ 2e</a:t>
            </a:r>
            <a:r>
              <a:rPr lang="en-GB" sz="2400" b="1" i="1" baseline="30000" dirty="0">
                <a:solidFill>
                  <a:schemeClr val="accent2">
                    <a:lumMod val="60000"/>
                    <a:lumOff val="40000"/>
                  </a:schemeClr>
                </a:solidFill>
                <a:latin typeface="Century Gothic" panose="020B0502020202020204" pitchFamily="34" charset="0"/>
              </a:rPr>
              <a:t>-</a:t>
            </a:r>
            <a:r>
              <a:rPr lang="en-GB" sz="2400" b="1" i="1" dirty="0">
                <a:solidFill>
                  <a:schemeClr val="accent2">
                    <a:lumMod val="60000"/>
                    <a:lumOff val="40000"/>
                  </a:schemeClr>
                </a:solidFill>
                <a:latin typeface="Century Gothic" panose="020B0502020202020204" pitchFamily="34" charset="0"/>
              </a:rPr>
              <a:t> </a:t>
            </a:r>
            <a:endParaRPr sz="1400" b="1" i="1" u="none" strike="noStrike" cap="none" baseline="-25000" dirty="0">
              <a:solidFill>
                <a:schemeClr val="accent1"/>
              </a:solidFill>
              <a:latin typeface="Arial"/>
              <a:ea typeface="Arial"/>
              <a:cs typeface="Arial"/>
              <a:sym typeface="Arial"/>
            </a:endParaRPr>
          </a:p>
        </p:txBody>
      </p:sp>
      <p:sp>
        <p:nvSpPr>
          <p:cNvPr id="4" name="Google Shape;103;p1">
            <a:extLst>
              <a:ext uri="{FF2B5EF4-FFF2-40B4-BE49-F238E27FC236}">
                <a16:creationId xmlns:a16="http://schemas.microsoft.com/office/drawing/2014/main" id="{5FCFD6A7-EEF8-3850-20C6-CEFD52023CCF}"/>
              </a:ext>
            </a:extLst>
          </p:cNvPr>
          <p:cNvSpPr txBox="1"/>
          <p:nvPr/>
        </p:nvSpPr>
        <p:spPr>
          <a:xfrm>
            <a:off x="6659830" y="2224221"/>
            <a:ext cx="2250582"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2">
                    <a:lumMod val="60000"/>
                    <a:lumOff val="40000"/>
                  </a:schemeClr>
                </a:solidFill>
                <a:latin typeface="Century Gothic"/>
                <a:ea typeface="Arial"/>
                <a:cs typeface="Arial"/>
                <a:sym typeface="Century Gothic"/>
              </a:rPr>
              <a:t>Bubbles of fluorine gas would form. </a:t>
            </a:r>
            <a:endParaRPr sz="1400" b="1" i="0" u="none" strike="noStrike" cap="none" baseline="30000" dirty="0">
              <a:solidFill>
                <a:schemeClr val="accent2">
                  <a:lumMod val="60000"/>
                  <a:lumOff val="40000"/>
                </a:schemeClr>
              </a:solidFill>
              <a:latin typeface="Arial"/>
              <a:ea typeface="Arial"/>
              <a:cs typeface="Arial"/>
              <a:sym typeface="Arial"/>
            </a:endParaRPr>
          </a:p>
        </p:txBody>
      </p:sp>
      <p:sp>
        <p:nvSpPr>
          <p:cNvPr id="6" name="Google Shape;103;p1">
            <a:extLst>
              <a:ext uri="{FF2B5EF4-FFF2-40B4-BE49-F238E27FC236}">
                <a16:creationId xmlns:a16="http://schemas.microsoft.com/office/drawing/2014/main" id="{1A00C5A0-BAF1-D6FC-99D4-C4CAF01E68F8}"/>
              </a:ext>
            </a:extLst>
          </p:cNvPr>
          <p:cNvSpPr txBox="1"/>
          <p:nvPr/>
        </p:nvSpPr>
        <p:spPr>
          <a:xfrm>
            <a:off x="6659830" y="3424509"/>
            <a:ext cx="2250582"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2">
                    <a:lumMod val="60000"/>
                    <a:lumOff val="40000"/>
                  </a:schemeClr>
                </a:solidFill>
                <a:latin typeface="Century Gothic"/>
                <a:ea typeface="Arial"/>
                <a:cs typeface="Arial"/>
                <a:sym typeface="Century Gothic"/>
              </a:rPr>
              <a:t>Bubbles of chlorine gas would form</a:t>
            </a:r>
            <a:endParaRPr sz="1400" b="1" i="0" u="none" strike="noStrike" cap="none" baseline="30000" dirty="0">
              <a:solidFill>
                <a:schemeClr val="accent2">
                  <a:lumMod val="60000"/>
                  <a:lumOff val="40000"/>
                </a:schemeClr>
              </a:solidFill>
              <a:latin typeface="Arial"/>
              <a:ea typeface="Arial"/>
              <a:cs typeface="Arial"/>
              <a:sym typeface="Arial"/>
            </a:endParaRPr>
          </a:p>
        </p:txBody>
      </p:sp>
    </p:spTree>
    <p:extLst>
      <p:ext uri="{BB962C8B-B14F-4D97-AF65-F5344CB8AC3E}">
        <p14:creationId xmlns:p14="http://schemas.microsoft.com/office/powerpoint/2010/main" val="303923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a:xfrm>
            <a:off x="373745" y="299259"/>
            <a:ext cx="10620000" cy="720000"/>
          </a:xfrm>
        </p:spPr>
        <p:txBody>
          <a:bodyPr/>
          <a:lstStyle/>
          <a:p>
            <a:r>
              <a:rPr lang="en-US" sz="2800" dirty="0">
                <a:latin typeface="Century Gothic" panose="020B0502020202020204" pitchFamily="34" charset="0"/>
              </a:rPr>
              <a:t>This is an ionic compound.</a:t>
            </a:r>
            <a:endParaRPr lang="en-US" sz="2800" b="1" dirty="0">
              <a:latin typeface="Century Gothic" panose="020B0502020202020204" pitchFamily="34" charset="0"/>
            </a:endParaRPr>
          </a:p>
        </p:txBody>
      </p:sp>
      <p:pic>
        <p:nvPicPr>
          <p:cNvPr id="4" name="Picture 3" descr="Bubble chart&#10;&#10;Description automatically generated">
            <a:extLst>
              <a:ext uri="{FF2B5EF4-FFF2-40B4-BE49-F238E27FC236}">
                <a16:creationId xmlns:a16="http://schemas.microsoft.com/office/drawing/2014/main" id="{244D96DF-7CA0-FE1B-F9B1-1E9D135FEC5B}"/>
              </a:ext>
            </a:extLst>
          </p:cNvPr>
          <p:cNvPicPr>
            <a:picLocks noChangeAspect="1"/>
          </p:cNvPicPr>
          <p:nvPr/>
        </p:nvPicPr>
        <p:blipFill>
          <a:blip r:embed="rId3"/>
          <a:stretch>
            <a:fillRect/>
          </a:stretch>
        </p:blipFill>
        <p:spPr>
          <a:xfrm>
            <a:off x="940635" y="1627788"/>
            <a:ext cx="4921322" cy="4275398"/>
          </a:xfrm>
          <a:prstGeom prst="rect">
            <a:avLst/>
          </a:prstGeom>
        </p:spPr>
      </p:pic>
      <p:sp>
        <p:nvSpPr>
          <p:cNvPr id="5" name="TextBox 4">
            <a:extLst>
              <a:ext uri="{FF2B5EF4-FFF2-40B4-BE49-F238E27FC236}">
                <a16:creationId xmlns:a16="http://schemas.microsoft.com/office/drawing/2014/main" id="{A905B7EB-DD14-F765-6EB0-56E9E612D4A9}"/>
              </a:ext>
            </a:extLst>
          </p:cNvPr>
          <p:cNvSpPr txBox="1"/>
          <p:nvPr/>
        </p:nvSpPr>
        <p:spPr>
          <a:xfrm>
            <a:off x="6498770" y="1627788"/>
            <a:ext cx="4518549" cy="2677656"/>
          </a:xfrm>
          <a:prstGeom prst="rect">
            <a:avLst/>
          </a:prstGeom>
          <a:noFill/>
        </p:spPr>
        <p:txBody>
          <a:bodyPr wrap="square" rtlCol="0">
            <a:spAutoFit/>
          </a:bodyPr>
          <a:lstStyle/>
          <a:p>
            <a:r>
              <a:rPr lang="en-GB" sz="2400" b="1" dirty="0">
                <a:latin typeface="Century Gothic" panose="020B0502020202020204" pitchFamily="34" charset="0"/>
              </a:rPr>
              <a:t>Discuss why electrolysis will not work on this substance.</a:t>
            </a:r>
          </a:p>
          <a:p>
            <a:endParaRPr lang="en-GB" sz="2400" b="1" dirty="0">
              <a:latin typeface="Century Gothic" panose="020B0502020202020204" pitchFamily="34" charset="0"/>
            </a:endParaRPr>
          </a:p>
          <a:p>
            <a:r>
              <a:rPr lang="en-GB" sz="2400" b="1" dirty="0">
                <a:latin typeface="Century Gothic" panose="020B0502020202020204" pitchFamily="34" charset="0"/>
              </a:rPr>
              <a:t>What could a scientist do to so that electrolysis could be carried out with this substance?</a:t>
            </a:r>
          </a:p>
        </p:txBody>
      </p:sp>
    </p:spTree>
    <p:extLst>
      <p:ext uri="{BB962C8B-B14F-4D97-AF65-F5344CB8AC3E}">
        <p14:creationId xmlns:p14="http://schemas.microsoft.com/office/powerpoint/2010/main" val="8579934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4154984"/>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What is a cation?</a:t>
            </a:r>
          </a:p>
          <a:p>
            <a:pPr marL="457200" indent="-457200">
              <a:buAutoNum type="arabicPeriod"/>
            </a:pPr>
            <a:r>
              <a:rPr lang="en-GB" sz="2400" dirty="0">
                <a:latin typeface="Century Gothic" panose="020B0502020202020204" pitchFamily="34" charset="0"/>
              </a:rPr>
              <a:t>What is an anion?</a:t>
            </a:r>
          </a:p>
          <a:p>
            <a:pPr marL="457200" indent="-457200">
              <a:buAutoNum type="arabicPeriod"/>
            </a:pPr>
            <a:r>
              <a:rPr lang="en-GB" sz="2400" dirty="0">
                <a:latin typeface="Century Gothic" panose="020B0502020202020204" pitchFamily="34" charset="0"/>
              </a:rPr>
              <a:t>Name the positive ion present in molten lithium chloride.</a:t>
            </a:r>
          </a:p>
          <a:p>
            <a:pPr marL="457200" indent="-457200">
              <a:buAutoNum type="arabicPeriod"/>
            </a:pPr>
            <a:r>
              <a:rPr lang="en-GB" sz="2400" dirty="0">
                <a:latin typeface="Century Gothic" panose="020B0502020202020204" pitchFamily="34" charset="0"/>
              </a:rPr>
              <a:t>Name the negative ion present in molten beryllium oxide.</a:t>
            </a:r>
          </a:p>
          <a:p>
            <a:pPr marL="457200" indent="-457200">
              <a:buAutoNum type="arabicPeriod"/>
            </a:pPr>
            <a:r>
              <a:rPr lang="en-GB" sz="2400" dirty="0">
                <a:latin typeface="Century Gothic" panose="020B0502020202020204" pitchFamily="34" charset="0"/>
              </a:rPr>
              <a:t>What is produced when a positive ion is discharged at an electrode?</a:t>
            </a:r>
          </a:p>
          <a:p>
            <a:pPr marL="457200" indent="-457200">
              <a:buAutoNum type="arabicPeriod"/>
            </a:pPr>
            <a:r>
              <a:rPr lang="en-GB" sz="2400" dirty="0">
                <a:latin typeface="Century Gothic" panose="020B0502020202020204" pitchFamily="34" charset="0"/>
              </a:rPr>
              <a:t>What is produced when a negative ion is discharged at an electrode?</a:t>
            </a:r>
          </a:p>
          <a:p>
            <a:pPr marL="457200" indent="-457200">
              <a:buAutoNum type="arabicPeriod"/>
            </a:pPr>
            <a:r>
              <a:rPr lang="en-GB" sz="2400" dirty="0">
                <a:latin typeface="Century Gothic" panose="020B0502020202020204" pitchFamily="34" charset="0"/>
              </a:rPr>
              <a:t>What is observed when a chloride ion is discharged?</a:t>
            </a:r>
          </a:p>
          <a:p>
            <a:pPr marL="457200" indent="-457200">
              <a:buAutoNum type="arabicPeriod"/>
            </a:pPr>
            <a:r>
              <a:rPr lang="en-GB" sz="2400" dirty="0">
                <a:latin typeface="Century Gothic" panose="020B0502020202020204" pitchFamily="34" charset="0"/>
              </a:rPr>
              <a:t>At which electrode will a positive ion be discharged?</a:t>
            </a:r>
          </a:p>
          <a:p>
            <a:pPr marL="457200" indent="-457200">
              <a:buAutoNum type="arabicPeriod"/>
            </a:pPr>
            <a:r>
              <a:rPr lang="en-GB" sz="2400" dirty="0">
                <a:latin typeface="Century Gothic" panose="020B0502020202020204" pitchFamily="34" charset="0"/>
              </a:rPr>
              <a:t>At which electrode will a negative ion be discharged?</a:t>
            </a:r>
          </a:p>
          <a:p>
            <a:pPr marL="457200" indent="-457200">
              <a:buAutoNum type="arabicPeriod"/>
            </a:pPr>
            <a:r>
              <a:rPr lang="en-GB" sz="2400" i="1" dirty="0">
                <a:latin typeface="Century Gothic" panose="020B0502020202020204" pitchFamily="34" charset="0"/>
              </a:rPr>
              <a:t>(HT only) </a:t>
            </a:r>
            <a:r>
              <a:rPr lang="en-GB" sz="2400" dirty="0">
                <a:latin typeface="Century Gothic" panose="020B0502020202020204" pitchFamily="34" charset="0"/>
              </a:rPr>
              <a:t>Write a half equation to represent the discharge of a sodium ion (Na</a:t>
            </a:r>
            <a:r>
              <a:rPr lang="en-GB" sz="2400" baseline="30000" dirty="0">
                <a:latin typeface="Century Gothic" panose="020B0502020202020204" pitchFamily="34" charset="0"/>
              </a:rPr>
              <a:t>+</a:t>
            </a:r>
            <a:r>
              <a:rPr lang="en-GB" sz="2400" dirty="0">
                <a:latin typeface="Century Gothic" panose="020B0502020202020204" pitchFamily="34" charset="0"/>
              </a:rPr>
              <a:t>)</a:t>
            </a:r>
          </a:p>
        </p:txBody>
      </p:sp>
    </p:spTree>
    <p:extLst>
      <p:ext uri="{BB962C8B-B14F-4D97-AF65-F5344CB8AC3E}">
        <p14:creationId xmlns:p14="http://schemas.microsoft.com/office/powerpoint/2010/main" val="353383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4524315"/>
          </a:xfrm>
          <a:prstGeom prst="rect">
            <a:avLst/>
          </a:prstGeom>
          <a:noFill/>
        </p:spPr>
        <p:txBody>
          <a:bodyPr wrap="square" lIns="91440" tIns="45720" rIns="91440" bIns="45720" anchor="t">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A cation is a positively charged ion</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An anion is a negatively charged ion</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The positive ion in molten lithium chloride is Li</a:t>
            </a:r>
            <a:r>
              <a:rPr lang="en-GB" sz="2400" b="1" baseline="30000" dirty="0">
                <a:solidFill>
                  <a:schemeClr val="accent2">
                    <a:lumMod val="60000"/>
                    <a:lumOff val="40000"/>
                  </a:schemeClr>
                </a:solidFill>
                <a:latin typeface="Century Gothic" panose="020B0502020202020204" pitchFamily="34" charset="0"/>
              </a:rPr>
              <a:t>+</a:t>
            </a:r>
            <a:endParaRPr lang="en-GB" sz="2400" b="1" dirty="0">
              <a:solidFill>
                <a:schemeClr val="accent2">
                  <a:lumMod val="60000"/>
                  <a:lumOff val="40000"/>
                </a:schemeClr>
              </a:solidFill>
              <a:latin typeface="Century Gothic" panose="020B0502020202020204" pitchFamily="34" charset="0"/>
            </a:endParaRPr>
          </a:p>
          <a:p>
            <a:pPr marL="457200" indent="-457200">
              <a:buAutoNum type="arabicPeriod"/>
            </a:pPr>
            <a:r>
              <a:rPr lang="en-GB" sz="2400" b="1" dirty="0">
                <a:solidFill>
                  <a:schemeClr val="accent2">
                    <a:lumMod val="60000"/>
                    <a:lumOff val="40000"/>
                  </a:schemeClr>
                </a:solidFill>
                <a:latin typeface="Century Gothic"/>
              </a:rPr>
              <a:t>The negative ion in molten beryllium oxide is O</a:t>
            </a:r>
            <a:r>
              <a:rPr lang="en-GB" sz="2400" b="1" baseline="30000" dirty="0">
                <a:solidFill>
                  <a:schemeClr val="accent2">
                    <a:lumMod val="60000"/>
                    <a:lumOff val="40000"/>
                  </a:schemeClr>
                </a:solidFill>
                <a:latin typeface="Century Gothic"/>
              </a:rPr>
              <a:t>2-</a:t>
            </a:r>
            <a:endParaRPr lang="en-GB" sz="2400" b="1" dirty="0">
              <a:solidFill>
                <a:schemeClr val="accent2">
                  <a:lumMod val="60000"/>
                  <a:lumOff val="40000"/>
                </a:schemeClr>
              </a:solidFill>
              <a:latin typeface="Century Gothic" panose="020B0502020202020204" pitchFamily="34" charset="0"/>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When a positive ion is discharged at an electrode, a metal is produced</a:t>
            </a:r>
          </a:p>
          <a:p>
            <a:pPr marL="457200" indent="-457200">
              <a:buAutoNum type="arabicPeriod"/>
            </a:pPr>
            <a:r>
              <a:rPr lang="en-GB" sz="2400" b="1" dirty="0">
                <a:solidFill>
                  <a:schemeClr val="accent2">
                    <a:lumMod val="60000"/>
                    <a:lumOff val="40000"/>
                  </a:schemeClr>
                </a:solidFill>
                <a:latin typeface="Century Gothic"/>
              </a:rPr>
              <a:t>When a negative ion is discharged at an electrode, a non-metal is produced</a:t>
            </a:r>
          </a:p>
          <a:p>
            <a:pPr marL="457200" indent="-457200">
              <a:buAutoNum type="arabicPeriod"/>
            </a:pPr>
            <a:r>
              <a:rPr lang="en-GB" sz="2400" b="1" dirty="0">
                <a:solidFill>
                  <a:schemeClr val="accent2">
                    <a:lumMod val="60000"/>
                    <a:lumOff val="40000"/>
                  </a:schemeClr>
                </a:solidFill>
                <a:latin typeface="Century Gothic"/>
              </a:rPr>
              <a:t>When a chloride ion is discharged, chlorine gas is produced</a:t>
            </a:r>
            <a:endParaRPr lang="en-GB" dirty="0">
              <a:solidFill>
                <a:schemeClr val="accent2">
                  <a:lumMod val="60000"/>
                  <a:lumOff val="40000"/>
                </a:schemeClr>
              </a:solidFill>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 positive ion will be discharged at the the negative electrode (cathode)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 negative ion will be discharged at the positive electrode (anode)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Na</a:t>
            </a:r>
            <a:r>
              <a:rPr lang="en-GB" sz="24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 e</a:t>
            </a:r>
            <a:r>
              <a:rPr lang="en-GB" sz="24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 Na</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41288"/>
            <a:ext cx="10620375" cy="720725"/>
          </a:xfrm>
        </p:spPr>
        <p:txBody>
          <a:bodyPr/>
          <a:lstStyle/>
          <a:p>
            <a:r>
              <a:rPr lang="en-US" sz="2600" b="1" dirty="0">
                <a:latin typeface="Century Gothic" panose="020B0502020202020204" pitchFamily="34" charset="0"/>
              </a:rPr>
              <a:t>I: Describing what happens at each electrode</a:t>
            </a:r>
          </a:p>
        </p:txBody>
      </p:sp>
      <p:sp>
        <p:nvSpPr>
          <p:cNvPr id="8" name="TextBox 7">
            <a:extLst>
              <a:ext uri="{FF2B5EF4-FFF2-40B4-BE49-F238E27FC236}">
                <a16:creationId xmlns:a16="http://schemas.microsoft.com/office/drawing/2014/main" id="{1F764C78-3DE1-44A0-B656-FB67A825BB1A}"/>
              </a:ext>
            </a:extLst>
          </p:cNvPr>
          <p:cNvSpPr txBox="1"/>
          <p:nvPr/>
        </p:nvSpPr>
        <p:spPr>
          <a:xfrm>
            <a:off x="145382" y="861785"/>
            <a:ext cx="11248332" cy="1938992"/>
          </a:xfrm>
          <a:prstGeom prst="rect">
            <a:avLst/>
          </a:prstGeom>
          <a:noFill/>
        </p:spPr>
        <p:txBody>
          <a:bodyPr wrap="square">
            <a:spAutoFit/>
          </a:bodyPr>
          <a:lstStyle/>
          <a:p>
            <a:r>
              <a:rPr lang="en-US" sz="2400" dirty="0">
                <a:latin typeface="Century Gothic" panose="020B0502020202020204" pitchFamily="34" charset="0"/>
              </a:rPr>
              <a:t>A scientist carried out the electrolysis of molten lithium fluoride.</a:t>
            </a:r>
          </a:p>
          <a:p>
            <a:endParaRPr lang="en-US" sz="2400" b="1" dirty="0">
              <a:latin typeface="Century Gothic" panose="020B0502020202020204" pitchFamily="34" charset="0"/>
            </a:endParaRPr>
          </a:p>
          <a:p>
            <a:pPr marL="457200" indent="-457200">
              <a:buAutoNum type="alphaLcParenBoth"/>
            </a:pPr>
            <a:r>
              <a:rPr lang="en-US" sz="2400" b="1" dirty="0">
                <a:latin typeface="Century Gothic" panose="020B0502020202020204" pitchFamily="34" charset="0"/>
              </a:rPr>
              <a:t> Describe what will occur at each electrode.</a:t>
            </a:r>
          </a:p>
          <a:p>
            <a:pPr marL="457200" indent="-457200">
              <a:buAutoNum type="alphaLcParenBoth"/>
            </a:pPr>
            <a:r>
              <a:rPr lang="en-US" sz="2400" b="1" dirty="0">
                <a:latin typeface="Century Gothic" panose="020B0502020202020204" pitchFamily="34" charset="0"/>
              </a:rPr>
              <a:t> HT only – Write half equations to describe the discharge of ions at each electrode</a:t>
            </a:r>
          </a:p>
        </p:txBody>
      </p:sp>
      <p:sp>
        <p:nvSpPr>
          <p:cNvPr id="4" name="TextBox 3">
            <a:extLst>
              <a:ext uri="{FF2B5EF4-FFF2-40B4-BE49-F238E27FC236}">
                <a16:creationId xmlns:a16="http://schemas.microsoft.com/office/drawing/2014/main" id="{A46B9BF9-E5BE-40CC-06CC-B9E8809ECA29}"/>
              </a:ext>
            </a:extLst>
          </p:cNvPr>
          <p:cNvSpPr txBox="1"/>
          <p:nvPr/>
        </p:nvSpPr>
        <p:spPr>
          <a:xfrm>
            <a:off x="145382" y="2800777"/>
            <a:ext cx="5616789" cy="3416320"/>
          </a:xfrm>
          <a:prstGeom prst="rect">
            <a:avLst/>
          </a:prstGeom>
          <a:noFill/>
        </p:spPr>
        <p:txBody>
          <a:bodyPr wrap="square">
            <a:spAutoFit/>
          </a:bodyPr>
          <a:lstStyle/>
          <a:p>
            <a:pPr marL="457200" indent="-457200">
              <a:buAutoNum type="alphaLcParenBoth"/>
            </a:pPr>
            <a:r>
              <a:rPr lang="en-US" sz="2400" b="1" u="sng" dirty="0">
                <a:solidFill>
                  <a:schemeClr val="accent2">
                    <a:lumMod val="60000"/>
                    <a:lumOff val="40000"/>
                  </a:schemeClr>
                </a:solidFill>
                <a:latin typeface="Century Gothic" panose="020B0502020202020204" pitchFamily="34" charset="0"/>
              </a:rPr>
              <a:t>At the anode (positive electrode)</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Fluoride ions (F</a:t>
            </a:r>
            <a:r>
              <a:rPr lang="en-US" sz="2400" b="1" baseline="30000" dirty="0">
                <a:solidFill>
                  <a:schemeClr val="accent2">
                    <a:lumMod val="60000"/>
                    <a:lumOff val="40000"/>
                  </a:schemeClr>
                </a:solidFill>
                <a:latin typeface="Century Gothic" panose="020B0502020202020204" pitchFamily="34" charset="0"/>
              </a:rPr>
              <a:t>-</a:t>
            </a:r>
            <a:r>
              <a:rPr lang="en-US" sz="2400" b="1" dirty="0">
                <a:solidFill>
                  <a:schemeClr val="accent2">
                    <a:lumMod val="60000"/>
                    <a:lumOff val="40000"/>
                  </a:schemeClr>
                </a:solidFill>
                <a:latin typeface="Century Gothic" panose="020B0502020202020204" pitchFamily="34" charset="0"/>
              </a:rPr>
              <a:t>) will move towards the anode</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Here, the ions will be discharged</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They will lose electrons. This is called oxidation.</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To form fluorine gas</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Bubbles of fluorine gas will be observed.</a:t>
            </a:r>
          </a:p>
        </p:txBody>
      </p:sp>
      <p:sp>
        <p:nvSpPr>
          <p:cNvPr id="5" name="TextBox 4">
            <a:extLst>
              <a:ext uri="{FF2B5EF4-FFF2-40B4-BE49-F238E27FC236}">
                <a16:creationId xmlns:a16="http://schemas.microsoft.com/office/drawing/2014/main" id="{874F6763-5CD6-334B-0A74-B6BB8B0FFB8B}"/>
              </a:ext>
            </a:extLst>
          </p:cNvPr>
          <p:cNvSpPr txBox="1"/>
          <p:nvPr/>
        </p:nvSpPr>
        <p:spPr>
          <a:xfrm>
            <a:off x="5784302" y="2798503"/>
            <a:ext cx="5616789" cy="3416320"/>
          </a:xfrm>
          <a:prstGeom prst="rect">
            <a:avLst/>
          </a:prstGeom>
          <a:noFill/>
        </p:spPr>
        <p:txBody>
          <a:bodyPr wrap="square">
            <a:spAutoFit/>
          </a:bodyPr>
          <a:lstStyle/>
          <a:p>
            <a:r>
              <a:rPr lang="en-US" sz="2400" b="1" u="sng" dirty="0">
                <a:solidFill>
                  <a:schemeClr val="accent2">
                    <a:lumMod val="60000"/>
                    <a:lumOff val="40000"/>
                  </a:schemeClr>
                </a:solidFill>
                <a:latin typeface="Century Gothic" panose="020B0502020202020204" pitchFamily="34" charset="0"/>
              </a:rPr>
              <a:t>At the cathode (negative electrode)</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Lithium ions (Li</a:t>
            </a:r>
            <a:r>
              <a:rPr lang="en-US" sz="2400" b="1" baseline="30000" dirty="0">
                <a:solidFill>
                  <a:schemeClr val="accent2">
                    <a:lumMod val="60000"/>
                    <a:lumOff val="40000"/>
                  </a:schemeClr>
                </a:solidFill>
                <a:latin typeface="Century Gothic" panose="020B0502020202020204" pitchFamily="34" charset="0"/>
              </a:rPr>
              <a:t>+</a:t>
            </a:r>
            <a:r>
              <a:rPr lang="en-US" sz="2400" b="1" dirty="0">
                <a:solidFill>
                  <a:schemeClr val="accent2">
                    <a:lumMod val="60000"/>
                    <a:lumOff val="40000"/>
                  </a:schemeClr>
                </a:solidFill>
                <a:latin typeface="Century Gothic" panose="020B0502020202020204" pitchFamily="34" charset="0"/>
              </a:rPr>
              <a:t>) will move towards the cathode</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Here, the ions will be discharged</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They will gain electrons. This is called reduction.</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To form lithium metal</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Lithium metal will be observed forming</a:t>
            </a:r>
          </a:p>
        </p:txBody>
      </p:sp>
      <p:sp>
        <p:nvSpPr>
          <p:cNvPr id="6" name="TextBox 5">
            <a:extLst>
              <a:ext uri="{FF2B5EF4-FFF2-40B4-BE49-F238E27FC236}">
                <a16:creationId xmlns:a16="http://schemas.microsoft.com/office/drawing/2014/main" id="{F71D93C8-2153-38E6-93C1-CEF1330E35FC}"/>
              </a:ext>
            </a:extLst>
          </p:cNvPr>
          <p:cNvSpPr txBox="1"/>
          <p:nvPr/>
        </p:nvSpPr>
        <p:spPr>
          <a:xfrm>
            <a:off x="145382" y="6214823"/>
            <a:ext cx="11408109" cy="461665"/>
          </a:xfrm>
          <a:prstGeom prst="rect">
            <a:avLst/>
          </a:prstGeom>
          <a:noFill/>
        </p:spPr>
        <p:txBody>
          <a:bodyPr wrap="square">
            <a:spAutoFit/>
          </a:bodyPr>
          <a:lstStyle/>
          <a:p>
            <a:r>
              <a:rPr lang="en-US" sz="2400" b="1" dirty="0">
                <a:solidFill>
                  <a:schemeClr val="accent2">
                    <a:lumMod val="60000"/>
                    <a:lumOff val="40000"/>
                  </a:schemeClr>
                </a:solidFill>
                <a:latin typeface="Century Gothic" panose="020B0502020202020204" pitchFamily="34" charset="0"/>
              </a:rPr>
              <a:t>(b) 2F</a:t>
            </a:r>
            <a:r>
              <a:rPr lang="en-US" sz="2400" b="1" baseline="30000" dirty="0">
                <a:solidFill>
                  <a:schemeClr val="accent2">
                    <a:lumMod val="60000"/>
                    <a:lumOff val="40000"/>
                  </a:schemeClr>
                </a:solidFill>
                <a:latin typeface="Century Gothic" panose="020B0502020202020204" pitchFamily="34" charset="0"/>
              </a:rPr>
              <a:t>-</a:t>
            </a:r>
            <a:r>
              <a:rPr lang="en-US" sz="2400" b="1" dirty="0">
                <a:solidFill>
                  <a:schemeClr val="accent2">
                    <a:lumMod val="60000"/>
                    <a:lumOff val="40000"/>
                  </a:schemeClr>
                </a:solidFill>
                <a:latin typeface="Century Gothic" panose="020B0502020202020204" pitchFamily="34" charset="0"/>
              </a:rPr>
              <a:t> </a:t>
            </a:r>
            <a:r>
              <a:rPr lang="en-GB" sz="2400" b="1" dirty="0">
                <a:solidFill>
                  <a:schemeClr val="accent2">
                    <a:lumMod val="60000"/>
                    <a:lumOff val="40000"/>
                  </a:schemeClr>
                </a:solidFill>
                <a:latin typeface="Century Gothic" panose="020B0502020202020204" pitchFamily="34" charset="0"/>
              </a:rPr>
              <a:t>→ F</a:t>
            </a:r>
            <a:r>
              <a:rPr lang="en-GB" sz="2400" b="1" baseline="-25000" dirty="0">
                <a:solidFill>
                  <a:schemeClr val="accent2">
                    <a:lumMod val="60000"/>
                    <a:lumOff val="40000"/>
                  </a:schemeClr>
                </a:solidFill>
                <a:latin typeface="Century Gothic" panose="020B0502020202020204" pitchFamily="34" charset="0"/>
              </a:rPr>
              <a:t>2</a:t>
            </a:r>
            <a:r>
              <a:rPr lang="en-GB" sz="2400" b="1" dirty="0">
                <a:solidFill>
                  <a:schemeClr val="accent2">
                    <a:lumMod val="60000"/>
                    <a:lumOff val="40000"/>
                  </a:schemeClr>
                </a:solidFill>
                <a:latin typeface="Century Gothic" panose="020B0502020202020204" pitchFamily="34" charset="0"/>
              </a:rPr>
              <a:t> + 2e</a:t>
            </a:r>
            <a:r>
              <a:rPr lang="en-GB" sz="2400" b="1" baseline="30000" dirty="0">
                <a:solidFill>
                  <a:schemeClr val="accent2">
                    <a:lumMod val="60000"/>
                    <a:lumOff val="40000"/>
                  </a:schemeClr>
                </a:solidFill>
                <a:latin typeface="Century Gothic" panose="020B0502020202020204" pitchFamily="34" charset="0"/>
              </a:rPr>
              <a:t>-				    </a:t>
            </a:r>
            <a:r>
              <a:rPr lang="en-GB" sz="2400" b="1" dirty="0">
                <a:solidFill>
                  <a:schemeClr val="accent2">
                    <a:lumMod val="60000"/>
                    <a:lumOff val="40000"/>
                  </a:schemeClr>
                </a:solidFill>
                <a:latin typeface="Century Gothic" panose="020B0502020202020204" pitchFamily="34" charset="0"/>
              </a:rPr>
              <a:t>Li</a:t>
            </a:r>
            <a:r>
              <a:rPr lang="en-GB" sz="24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 e</a:t>
            </a:r>
            <a:r>
              <a:rPr lang="en-GB" sz="24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 Li</a:t>
            </a:r>
            <a:r>
              <a:rPr lang="en-US" sz="2400" b="1" dirty="0">
                <a:solidFill>
                  <a:schemeClr val="accent2">
                    <a:lumMod val="60000"/>
                    <a:lumOff val="40000"/>
                  </a:schemeClr>
                </a:solidFill>
                <a:latin typeface="Century Gothic" panose="020B0502020202020204" pitchFamily="34" charset="0"/>
              </a:rPr>
              <a:t>  </a:t>
            </a:r>
          </a:p>
        </p:txBody>
      </p:sp>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41288"/>
            <a:ext cx="10620375" cy="720725"/>
          </a:xfrm>
        </p:spPr>
        <p:txBody>
          <a:bodyPr/>
          <a:lstStyle/>
          <a:p>
            <a:r>
              <a:rPr lang="en-US" sz="2600" b="1" dirty="0">
                <a:latin typeface="Century Gothic" panose="020B0502020202020204" pitchFamily="34" charset="0"/>
              </a:rPr>
              <a:t>We: Describing what happens at each electrode</a:t>
            </a:r>
          </a:p>
        </p:txBody>
      </p:sp>
      <p:sp>
        <p:nvSpPr>
          <p:cNvPr id="8" name="TextBox 7">
            <a:extLst>
              <a:ext uri="{FF2B5EF4-FFF2-40B4-BE49-F238E27FC236}">
                <a16:creationId xmlns:a16="http://schemas.microsoft.com/office/drawing/2014/main" id="{1F764C78-3DE1-44A0-B656-FB67A825BB1A}"/>
              </a:ext>
            </a:extLst>
          </p:cNvPr>
          <p:cNvSpPr txBox="1"/>
          <p:nvPr/>
        </p:nvSpPr>
        <p:spPr>
          <a:xfrm>
            <a:off x="145382" y="861785"/>
            <a:ext cx="11248332" cy="1938992"/>
          </a:xfrm>
          <a:prstGeom prst="rect">
            <a:avLst/>
          </a:prstGeom>
          <a:noFill/>
        </p:spPr>
        <p:txBody>
          <a:bodyPr wrap="square">
            <a:spAutoFit/>
          </a:bodyPr>
          <a:lstStyle/>
          <a:p>
            <a:r>
              <a:rPr lang="en-US" sz="2400" dirty="0">
                <a:latin typeface="Century Gothic" panose="020B0502020202020204" pitchFamily="34" charset="0"/>
              </a:rPr>
              <a:t>A scientist carried out the electrolysis of molten sodium chloride.</a:t>
            </a:r>
          </a:p>
          <a:p>
            <a:endParaRPr lang="en-US" sz="2400" b="1" dirty="0">
              <a:latin typeface="Century Gothic" panose="020B0502020202020204" pitchFamily="34" charset="0"/>
            </a:endParaRPr>
          </a:p>
          <a:p>
            <a:pPr marL="457200" indent="-457200">
              <a:buAutoNum type="alphaLcParenBoth"/>
            </a:pPr>
            <a:r>
              <a:rPr lang="en-US" sz="2400" b="1" dirty="0">
                <a:latin typeface="Century Gothic" panose="020B0502020202020204" pitchFamily="34" charset="0"/>
              </a:rPr>
              <a:t> Describe what will occur at each electrode.</a:t>
            </a:r>
          </a:p>
          <a:p>
            <a:pPr marL="457200" indent="-457200">
              <a:buAutoNum type="alphaLcParenBoth"/>
            </a:pPr>
            <a:r>
              <a:rPr lang="en-US" sz="2400" b="1" dirty="0">
                <a:latin typeface="Century Gothic" panose="020B0502020202020204" pitchFamily="34" charset="0"/>
              </a:rPr>
              <a:t> HT only – Write half equations to describe the discharge of ions at each electrode</a:t>
            </a:r>
          </a:p>
        </p:txBody>
      </p:sp>
      <p:sp>
        <p:nvSpPr>
          <p:cNvPr id="4" name="TextBox 3">
            <a:extLst>
              <a:ext uri="{FF2B5EF4-FFF2-40B4-BE49-F238E27FC236}">
                <a16:creationId xmlns:a16="http://schemas.microsoft.com/office/drawing/2014/main" id="{A46B9BF9-E5BE-40CC-06CC-B9E8809ECA29}"/>
              </a:ext>
            </a:extLst>
          </p:cNvPr>
          <p:cNvSpPr txBox="1"/>
          <p:nvPr/>
        </p:nvSpPr>
        <p:spPr>
          <a:xfrm>
            <a:off x="145382" y="2800777"/>
            <a:ext cx="5616789" cy="3416320"/>
          </a:xfrm>
          <a:prstGeom prst="rect">
            <a:avLst/>
          </a:prstGeom>
          <a:noFill/>
        </p:spPr>
        <p:txBody>
          <a:bodyPr wrap="square">
            <a:spAutoFit/>
          </a:bodyPr>
          <a:lstStyle/>
          <a:p>
            <a:pPr marL="457200" indent="-457200">
              <a:buAutoNum type="alphaLcParenBoth"/>
            </a:pPr>
            <a:r>
              <a:rPr lang="en-US" sz="2400" b="1" u="sng" dirty="0">
                <a:solidFill>
                  <a:schemeClr val="accent2">
                    <a:lumMod val="60000"/>
                    <a:lumOff val="40000"/>
                  </a:schemeClr>
                </a:solidFill>
                <a:latin typeface="Century Gothic" panose="020B0502020202020204" pitchFamily="34" charset="0"/>
              </a:rPr>
              <a:t>At the anode (positive electrode)</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Chloride ions (Cl</a:t>
            </a:r>
            <a:r>
              <a:rPr lang="en-US" sz="2400" b="1" baseline="30000" dirty="0">
                <a:solidFill>
                  <a:schemeClr val="accent2">
                    <a:lumMod val="60000"/>
                    <a:lumOff val="40000"/>
                  </a:schemeClr>
                </a:solidFill>
                <a:latin typeface="Century Gothic" panose="020B0502020202020204" pitchFamily="34" charset="0"/>
              </a:rPr>
              <a:t>-</a:t>
            </a:r>
            <a:r>
              <a:rPr lang="en-US" sz="2400" b="1" dirty="0">
                <a:solidFill>
                  <a:schemeClr val="accent2">
                    <a:lumMod val="60000"/>
                    <a:lumOff val="40000"/>
                  </a:schemeClr>
                </a:solidFill>
                <a:latin typeface="Century Gothic" panose="020B0502020202020204" pitchFamily="34" charset="0"/>
              </a:rPr>
              <a:t>) will move towards the anode</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Here, the ions will be discharged</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They will lose electrons. This is called oxidation.</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To form chlorine gas</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Bubbles of chlorine gas will be observed.</a:t>
            </a:r>
          </a:p>
        </p:txBody>
      </p:sp>
      <p:sp>
        <p:nvSpPr>
          <p:cNvPr id="5" name="TextBox 4">
            <a:extLst>
              <a:ext uri="{FF2B5EF4-FFF2-40B4-BE49-F238E27FC236}">
                <a16:creationId xmlns:a16="http://schemas.microsoft.com/office/drawing/2014/main" id="{874F6763-5CD6-334B-0A74-B6BB8B0FFB8B}"/>
              </a:ext>
            </a:extLst>
          </p:cNvPr>
          <p:cNvSpPr txBox="1"/>
          <p:nvPr/>
        </p:nvSpPr>
        <p:spPr>
          <a:xfrm>
            <a:off x="5784302" y="2798503"/>
            <a:ext cx="5616789" cy="3416320"/>
          </a:xfrm>
          <a:prstGeom prst="rect">
            <a:avLst/>
          </a:prstGeom>
          <a:noFill/>
        </p:spPr>
        <p:txBody>
          <a:bodyPr wrap="square">
            <a:spAutoFit/>
          </a:bodyPr>
          <a:lstStyle/>
          <a:p>
            <a:r>
              <a:rPr lang="en-US" sz="2400" b="1" u="sng" dirty="0">
                <a:solidFill>
                  <a:schemeClr val="accent2">
                    <a:lumMod val="60000"/>
                    <a:lumOff val="40000"/>
                  </a:schemeClr>
                </a:solidFill>
                <a:latin typeface="Century Gothic" panose="020B0502020202020204" pitchFamily="34" charset="0"/>
              </a:rPr>
              <a:t>At the cathode (negative electrode)</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Sodium ions (Na</a:t>
            </a:r>
            <a:r>
              <a:rPr lang="en-US" sz="2400" b="1" baseline="30000" dirty="0">
                <a:solidFill>
                  <a:schemeClr val="accent2">
                    <a:lumMod val="60000"/>
                    <a:lumOff val="40000"/>
                  </a:schemeClr>
                </a:solidFill>
                <a:latin typeface="Century Gothic" panose="020B0502020202020204" pitchFamily="34" charset="0"/>
              </a:rPr>
              <a:t>+</a:t>
            </a:r>
            <a:r>
              <a:rPr lang="en-US" sz="2400" b="1" dirty="0">
                <a:solidFill>
                  <a:schemeClr val="accent2">
                    <a:lumMod val="60000"/>
                    <a:lumOff val="40000"/>
                  </a:schemeClr>
                </a:solidFill>
                <a:latin typeface="Century Gothic" panose="020B0502020202020204" pitchFamily="34" charset="0"/>
              </a:rPr>
              <a:t>) will move towards the cathode</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Here, the ions will be discharged</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They will gain electrons. This is called reduction.</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To form sodium metal</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Sodium metal will be observed forming</a:t>
            </a:r>
          </a:p>
        </p:txBody>
      </p:sp>
      <p:sp>
        <p:nvSpPr>
          <p:cNvPr id="6" name="TextBox 5">
            <a:extLst>
              <a:ext uri="{FF2B5EF4-FFF2-40B4-BE49-F238E27FC236}">
                <a16:creationId xmlns:a16="http://schemas.microsoft.com/office/drawing/2014/main" id="{F71D93C8-2153-38E6-93C1-CEF1330E35FC}"/>
              </a:ext>
            </a:extLst>
          </p:cNvPr>
          <p:cNvSpPr txBox="1"/>
          <p:nvPr/>
        </p:nvSpPr>
        <p:spPr>
          <a:xfrm>
            <a:off x="145382" y="6214823"/>
            <a:ext cx="11408109" cy="461665"/>
          </a:xfrm>
          <a:prstGeom prst="rect">
            <a:avLst/>
          </a:prstGeom>
          <a:noFill/>
        </p:spPr>
        <p:txBody>
          <a:bodyPr wrap="square">
            <a:spAutoFit/>
          </a:bodyPr>
          <a:lstStyle/>
          <a:p>
            <a:r>
              <a:rPr lang="en-US" sz="2400" b="1" dirty="0">
                <a:solidFill>
                  <a:schemeClr val="accent2">
                    <a:lumMod val="60000"/>
                    <a:lumOff val="40000"/>
                  </a:schemeClr>
                </a:solidFill>
                <a:latin typeface="Century Gothic" panose="020B0502020202020204" pitchFamily="34" charset="0"/>
              </a:rPr>
              <a:t>(b) 2Cl</a:t>
            </a:r>
            <a:r>
              <a:rPr lang="en-US" sz="2400" b="1" baseline="30000" dirty="0">
                <a:solidFill>
                  <a:schemeClr val="accent2">
                    <a:lumMod val="60000"/>
                    <a:lumOff val="40000"/>
                  </a:schemeClr>
                </a:solidFill>
                <a:latin typeface="Century Gothic" panose="020B0502020202020204" pitchFamily="34" charset="0"/>
              </a:rPr>
              <a:t>-</a:t>
            </a:r>
            <a:r>
              <a:rPr lang="en-US" sz="2400" b="1" dirty="0">
                <a:solidFill>
                  <a:schemeClr val="accent2">
                    <a:lumMod val="60000"/>
                    <a:lumOff val="40000"/>
                  </a:schemeClr>
                </a:solidFill>
                <a:latin typeface="Century Gothic" panose="020B0502020202020204" pitchFamily="34" charset="0"/>
              </a:rPr>
              <a:t> </a:t>
            </a:r>
            <a:r>
              <a:rPr lang="en-GB" sz="2400" b="1" dirty="0">
                <a:solidFill>
                  <a:schemeClr val="accent2">
                    <a:lumMod val="60000"/>
                    <a:lumOff val="40000"/>
                  </a:schemeClr>
                </a:solidFill>
                <a:latin typeface="Century Gothic" panose="020B0502020202020204" pitchFamily="34" charset="0"/>
              </a:rPr>
              <a:t>→ Cl</a:t>
            </a:r>
            <a:r>
              <a:rPr lang="en-GB" sz="2400" b="1" baseline="-25000" dirty="0">
                <a:solidFill>
                  <a:schemeClr val="accent2">
                    <a:lumMod val="60000"/>
                    <a:lumOff val="40000"/>
                  </a:schemeClr>
                </a:solidFill>
                <a:latin typeface="Century Gothic" panose="020B0502020202020204" pitchFamily="34" charset="0"/>
              </a:rPr>
              <a:t>2</a:t>
            </a:r>
            <a:r>
              <a:rPr lang="en-GB" sz="2400" b="1" dirty="0">
                <a:solidFill>
                  <a:schemeClr val="accent2">
                    <a:lumMod val="60000"/>
                    <a:lumOff val="40000"/>
                  </a:schemeClr>
                </a:solidFill>
                <a:latin typeface="Century Gothic" panose="020B0502020202020204" pitchFamily="34" charset="0"/>
              </a:rPr>
              <a:t> + 2e</a:t>
            </a:r>
            <a:r>
              <a:rPr lang="en-GB" sz="2400" b="1" baseline="30000" dirty="0">
                <a:solidFill>
                  <a:schemeClr val="accent2">
                    <a:lumMod val="60000"/>
                    <a:lumOff val="40000"/>
                  </a:schemeClr>
                </a:solidFill>
                <a:latin typeface="Century Gothic" panose="020B0502020202020204" pitchFamily="34" charset="0"/>
              </a:rPr>
              <a:t>-			 </a:t>
            </a:r>
            <a:r>
              <a:rPr lang="en-GB" sz="2400" b="1" dirty="0">
                <a:solidFill>
                  <a:schemeClr val="accent2">
                    <a:lumMod val="60000"/>
                    <a:lumOff val="40000"/>
                  </a:schemeClr>
                </a:solidFill>
                <a:latin typeface="Century Gothic" panose="020B0502020202020204" pitchFamily="34" charset="0"/>
              </a:rPr>
              <a:t>  Na</a:t>
            </a:r>
            <a:r>
              <a:rPr lang="en-GB" sz="24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 e</a:t>
            </a:r>
            <a:r>
              <a:rPr lang="en-GB" sz="24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 Na</a:t>
            </a:r>
            <a:r>
              <a:rPr lang="en-US" sz="2400" b="1" dirty="0">
                <a:solidFill>
                  <a:schemeClr val="accent2">
                    <a:lumMod val="60000"/>
                    <a:lumOff val="40000"/>
                  </a:schemeClr>
                </a:solidFill>
                <a:latin typeface="Century Gothic" panose="020B0502020202020204" pitchFamily="34" charset="0"/>
              </a:rPr>
              <a:t>  </a:t>
            </a:r>
          </a:p>
        </p:txBody>
      </p:sp>
    </p:spTree>
    <p:extLst>
      <p:ext uri="{BB962C8B-B14F-4D97-AF65-F5344CB8AC3E}">
        <p14:creationId xmlns:p14="http://schemas.microsoft.com/office/powerpoint/2010/main" val="463589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141288"/>
            <a:ext cx="10620375" cy="720725"/>
          </a:xfrm>
        </p:spPr>
        <p:txBody>
          <a:bodyPr/>
          <a:lstStyle/>
          <a:p>
            <a:r>
              <a:rPr lang="en-US" sz="2600" b="1" dirty="0">
                <a:latin typeface="Century Gothic" panose="020B0502020202020204" pitchFamily="34" charset="0"/>
              </a:rPr>
              <a:t>You: Describing what happens at each electrode</a:t>
            </a:r>
          </a:p>
        </p:txBody>
      </p:sp>
      <p:sp>
        <p:nvSpPr>
          <p:cNvPr id="8" name="TextBox 7">
            <a:extLst>
              <a:ext uri="{FF2B5EF4-FFF2-40B4-BE49-F238E27FC236}">
                <a16:creationId xmlns:a16="http://schemas.microsoft.com/office/drawing/2014/main" id="{1F764C78-3DE1-44A0-B656-FB67A825BB1A}"/>
              </a:ext>
            </a:extLst>
          </p:cNvPr>
          <p:cNvSpPr txBox="1"/>
          <p:nvPr/>
        </p:nvSpPr>
        <p:spPr>
          <a:xfrm>
            <a:off x="145382" y="861785"/>
            <a:ext cx="11248332" cy="1938992"/>
          </a:xfrm>
          <a:prstGeom prst="rect">
            <a:avLst/>
          </a:prstGeom>
          <a:noFill/>
        </p:spPr>
        <p:txBody>
          <a:bodyPr wrap="square">
            <a:spAutoFit/>
          </a:bodyPr>
          <a:lstStyle/>
          <a:p>
            <a:r>
              <a:rPr lang="en-US" sz="2400" dirty="0">
                <a:latin typeface="Century Gothic" panose="020B0502020202020204" pitchFamily="34" charset="0"/>
              </a:rPr>
              <a:t>A scientist carried out the electrolysis of molten potassium bromide.</a:t>
            </a:r>
          </a:p>
          <a:p>
            <a:endParaRPr lang="en-US" sz="2400" b="1" dirty="0">
              <a:latin typeface="Century Gothic" panose="020B0502020202020204" pitchFamily="34" charset="0"/>
            </a:endParaRPr>
          </a:p>
          <a:p>
            <a:pPr marL="457200" indent="-457200">
              <a:buAutoNum type="alphaLcParenBoth"/>
            </a:pPr>
            <a:r>
              <a:rPr lang="en-US" sz="2400" b="1" dirty="0">
                <a:latin typeface="Century Gothic" panose="020B0502020202020204" pitchFamily="34" charset="0"/>
              </a:rPr>
              <a:t> Describe what will occur at each electrode.</a:t>
            </a:r>
          </a:p>
          <a:p>
            <a:pPr marL="457200" indent="-457200">
              <a:buAutoNum type="alphaLcParenBoth"/>
            </a:pPr>
            <a:r>
              <a:rPr lang="en-US" sz="2400" b="1" dirty="0">
                <a:latin typeface="Century Gothic" panose="020B0502020202020204" pitchFamily="34" charset="0"/>
              </a:rPr>
              <a:t> HT only – Write half equations to describe the discharge of ions at each electrode</a:t>
            </a:r>
          </a:p>
        </p:txBody>
      </p:sp>
      <p:sp>
        <p:nvSpPr>
          <p:cNvPr id="4" name="TextBox 3">
            <a:extLst>
              <a:ext uri="{FF2B5EF4-FFF2-40B4-BE49-F238E27FC236}">
                <a16:creationId xmlns:a16="http://schemas.microsoft.com/office/drawing/2014/main" id="{A46B9BF9-E5BE-40CC-06CC-B9E8809ECA29}"/>
              </a:ext>
            </a:extLst>
          </p:cNvPr>
          <p:cNvSpPr txBox="1"/>
          <p:nvPr/>
        </p:nvSpPr>
        <p:spPr>
          <a:xfrm>
            <a:off x="145382" y="2800777"/>
            <a:ext cx="5616789" cy="3416320"/>
          </a:xfrm>
          <a:prstGeom prst="rect">
            <a:avLst/>
          </a:prstGeom>
          <a:noFill/>
        </p:spPr>
        <p:txBody>
          <a:bodyPr wrap="square">
            <a:spAutoFit/>
          </a:bodyPr>
          <a:lstStyle/>
          <a:p>
            <a:pPr marL="457200" indent="-457200">
              <a:buAutoNum type="alphaLcParenBoth"/>
            </a:pPr>
            <a:r>
              <a:rPr lang="en-US" sz="2400" b="1" u="sng" dirty="0">
                <a:solidFill>
                  <a:schemeClr val="accent2">
                    <a:lumMod val="60000"/>
                    <a:lumOff val="40000"/>
                  </a:schemeClr>
                </a:solidFill>
                <a:latin typeface="Century Gothic" panose="020B0502020202020204" pitchFamily="34" charset="0"/>
              </a:rPr>
              <a:t>At the anode (positive electrode)</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Bromide ions (Br</a:t>
            </a:r>
            <a:r>
              <a:rPr lang="en-US" sz="2400" b="1" baseline="30000" dirty="0">
                <a:solidFill>
                  <a:schemeClr val="accent2">
                    <a:lumMod val="60000"/>
                    <a:lumOff val="40000"/>
                  </a:schemeClr>
                </a:solidFill>
                <a:latin typeface="Century Gothic" panose="020B0502020202020204" pitchFamily="34" charset="0"/>
              </a:rPr>
              <a:t>-</a:t>
            </a:r>
            <a:r>
              <a:rPr lang="en-US" sz="2400" b="1" dirty="0">
                <a:solidFill>
                  <a:schemeClr val="accent2">
                    <a:lumMod val="60000"/>
                    <a:lumOff val="40000"/>
                  </a:schemeClr>
                </a:solidFill>
                <a:latin typeface="Century Gothic" panose="020B0502020202020204" pitchFamily="34" charset="0"/>
              </a:rPr>
              <a:t>) will move towards the anode</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Here, the ions will be discharged</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They will lose electrons. This is called oxidation.</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To form bromine </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Bromine will be observed (a brown red liquid).</a:t>
            </a:r>
          </a:p>
        </p:txBody>
      </p:sp>
      <p:sp>
        <p:nvSpPr>
          <p:cNvPr id="5" name="TextBox 4">
            <a:extLst>
              <a:ext uri="{FF2B5EF4-FFF2-40B4-BE49-F238E27FC236}">
                <a16:creationId xmlns:a16="http://schemas.microsoft.com/office/drawing/2014/main" id="{874F6763-5CD6-334B-0A74-B6BB8B0FFB8B}"/>
              </a:ext>
            </a:extLst>
          </p:cNvPr>
          <p:cNvSpPr txBox="1"/>
          <p:nvPr/>
        </p:nvSpPr>
        <p:spPr>
          <a:xfrm>
            <a:off x="5784302" y="2798503"/>
            <a:ext cx="5616789" cy="3416320"/>
          </a:xfrm>
          <a:prstGeom prst="rect">
            <a:avLst/>
          </a:prstGeom>
          <a:noFill/>
        </p:spPr>
        <p:txBody>
          <a:bodyPr wrap="square">
            <a:spAutoFit/>
          </a:bodyPr>
          <a:lstStyle/>
          <a:p>
            <a:r>
              <a:rPr lang="en-US" sz="2400" b="1" u="sng" dirty="0">
                <a:solidFill>
                  <a:schemeClr val="accent2">
                    <a:lumMod val="60000"/>
                    <a:lumOff val="40000"/>
                  </a:schemeClr>
                </a:solidFill>
                <a:latin typeface="Century Gothic" panose="020B0502020202020204" pitchFamily="34" charset="0"/>
              </a:rPr>
              <a:t>At the cathode (negative electrode)</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Potassium ions (K</a:t>
            </a:r>
            <a:r>
              <a:rPr lang="en-US" sz="2400" b="1" baseline="30000" dirty="0">
                <a:solidFill>
                  <a:schemeClr val="accent2">
                    <a:lumMod val="60000"/>
                    <a:lumOff val="40000"/>
                  </a:schemeClr>
                </a:solidFill>
                <a:latin typeface="Century Gothic" panose="020B0502020202020204" pitchFamily="34" charset="0"/>
              </a:rPr>
              <a:t>+</a:t>
            </a:r>
            <a:r>
              <a:rPr lang="en-US" sz="2400" b="1" dirty="0">
                <a:solidFill>
                  <a:schemeClr val="accent2">
                    <a:lumMod val="60000"/>
                    <a:lumOff val="40000"/>
                  </a:schemeClr>
                </a:solidFill>
                <a:latin typeface="Century Gothic" panose="020B0502020202020204" pitchFamily="34" charset="0"/>
              </a:rPr>
              <a:t>) will move towards the cathode</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Here, the ions will be discharged</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They will gain electrons. This is called reduction.</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To form potassium metal</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Potassium metal will be observed forming</a:t>
            </a:r>
          </a:p>
        </p:txBody>
      </p:sp>
      <p:sp>
        <p:nvSpPr>
          <p:cNvPr id="6" name="TextBox 5">
            <a:extLst>
              <a:ext uri="{FF2B5EF4-FFF2-40B4-BE49-F238E27FC236}">
                <a16:creationId xmlns:a16="http://schemas.microsoft.com/office/drawing/2014/main" id="{F71D93C8-2153-38E6-93C1-CEF1330E35FC}"/>
              </a:ext>
            </a:extLst>
          </p:cNvPr>
          <p:cNvSpPr txBox="1"/>
          <p:nvPr/>
        </p:nvSpPr>
        <p:spPr>
          <a:xfrm>
            <a:off x="145382" y="6214823"/>
            <a:ext cx="11408109" cy="461665"/>
          </a:xfrm>
          <a:prstGeom prst="rect">
            <a:avLst/>
          </a:prstGeom>
          <a:noFill/>
        </p:spPr>
        <p:txBody>
          <a:bodyPr wrap="square">
            <a:spAutoFit/>
          </a:bodyPr>
          <a:lstStyle/>
          <a:p>
            <a:r>
              <a:rPr lang="en-US" sz="2400" b="1" dirty="0">
                <a:solidFill>
                  <a:schemeClr val="accent2">
                    <a:lumMod val="60000"/>
                    <a:lumOff val="40000"/>
                  </a:schemeClr>
                </a:solidFill>
                <a:latin typeface="Century Gothic" panose="020B0502020202020204" pitchFamily="34" charset="0"/>
              </a:rPr>
              <a:t>(b) 2Br</a:t>
            </a:r>
            <a:r>
              <a:rPr lang="en-US" sz="2400" b="1" baseline="30000" dirty="0">
                <a:solidFill>
                  <a:schemeClr val="accent2">
                    <a:lumMod val="60000"/>
                    <a:lumOff val="40000"/>
                  </a:schemeClr>
                </a:solidFill>
                <a:latin typeface="Century Gothic" panose="020B0502020202020204" pitchFamily="34" charset="0"/>
              </a:rPr>
              <a:t>-</a:t>
            </a:r>
            <a:r>
              <a:rPr lang="en-US" sz="2400" b="1" dirty="0">
                <a:solidFill>
                  <a:schemeClr val="accent2">
                    <a:lumMod val="60000"/>
                    <a:lumOff val="40000"/>
                  </a:schemeClr>
                </a:solidFill>
                <a:latin typeface="Century Gothic" panose="020B0502020202020204" pitchFamily="34" charset="0"/>
              </a:rPr>
              <a:t> </a:t>
            </a:r>
            <a:r>
              <a:rPr lang="en-GB" sz="2400" b="1" dirty="0">
                <a:solidFill>
                  <a:schemeClr val="accent2">
                    <a:lumMod val="60000"/>
                    <a:lumOff val="40000"/>
                  </a:schemeClr>
                </a:solidFill>
                <a:latin typeface="Century Gothic" panose="020B0502020202020204" pitchFamily="34" charset="0"/>
              </a:rPr>
              <a:t>→ Br</a:t>
            </a:r>
            <a:r>
              <a:rPr lang="en-GB" sz="2400" b="1" baseline="-25000" dirty="0">
                <a:solidFill>
                  <a:schemeClr val="accent2">
                    <a:lumMod val="60000"/>
                    <a:lumOff val="40000"/>
                  </a:schemeClr>
                </a:solidFill>
                <a:latin typeface="Century Gothic" panose="020B0502020202020204" pitchFamily="34" charset="0"/>
              </a:rPr>
              <a:t>2</a:t>
            </a:r>
            <a:r>
              <a:rPr lang="en-GB" sz="2400" b="1" dirty="0">
                <a:solidFill>
                  <a:schemeClr val="accent2">
                    <a:lumMod val="60000"/>
                    <a:lumOff val="40000"/>
                  </a:schemeClr>
                </a:solidFill>
                <a:latin typeface="Century Gothic" panose="020B0502020202020204" pitchFamily="34" charset="0"/>
              </a:rPr>
              <a:t> + 2e</a:t>
            </a:r>
            <a:r>
              <a:rPr lang="en-GB" sz="2400" b="1" baseline="30000" dirty="0">
                <a:solidFill>
                  <a:schemeClr val="accent2">
                    <a:lumMod val="60000"/>
                    <a:lumOff val="40000"/>
                  </a:schemeClr>
                </a:solidFill>
                <a:latin typeface="Century Gothic" panose="020B0502020202020204" pitchFamily="34" charset="0"/>
              </a:rPr>
              <a:t>-				    </a:t>
            </a:r>
            <a:r>
              <a:rPr lang="en-GB" sz="2400" b="1" dirty="0">
                <a:solidFill>
                  <a:schemeClr val="accent2">
                    <a:lumMod val="60000"/>
                    <a:lumOff val="40000"/>
                  </a:schemeClr>
                </a:solidFill>
                <a:latin typeface="Century Gothic" panose="020B0502020202020204" pitchFamily="34" charset="0"/>
              </a:rPr>
              <a:t>K</a:t>
            </a:r>
            <a:r>
              <a:rPr lang="en-GB" sz="24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 e</a:t>
            </a:r>
            <a:r>
              <a:rPr lang="en-GB" sz="24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a:t>
            </a:r>
            <a:r>
              <a:rPr lang="en-GB" sz="2400" b="1">
                <a:solidFill>
                  <a:schemeClr val="accent2">
                    <a:lumMod val="60000"/>
                    <a:lumOff val="40000"/>
                  </a:schemeClr>
                </a:solidFill>
                <a:latin typeface="Century Gothic" panose="020B0502020202020204" pitchFamily="34" charset="0"/>
              </a:rPr>
              <a:t>→ K</a:t>
            </a:r>
            <a:r>
              <a:rPr lang="en-US" sz="2400" b="1">
                <a:solidFill>
                  <a:schemeClr val="accent2">
                    <a:lumMod val="60000"/>
                    <a:lumOff val="40000"/>
                  </a:schemeClr>
                </a:solidFill>
                <a:latin typeface="Century Gothic" panose="020B0502020202020204" pitchFamily="34" charset="0"/>
              </a:rPr>
              <a:t>  </a:t>
            </a:r>
            <a:endParaRPr lang="en-US" sz="2400" b="1" dirty="0">
              <a:solidFill>
                <a:schemeClr val="accent2">
                  <a:lumMod val="60000"/>
                  <a:lumOff val="40000"/>
                </a:schemeClr>
              </a:solidFill>
              <a:latin typeface="Century Gothic" panose="020B0502020202020204" pitchFamily="34" charset="0"/>
            </a:endParaRPr>
          </a:p>
        </p:txBody>
      </p:sp>
    </p:spTree>
    <p:extLst>
      <p:ext uri="{BB962C8B-B14F-4D97-AF65-F5344CB8AC3E}">
        <p14:creationId xmlns:p14="http://schemas.microsoft.com/office/powerpoint/2010/main" val="2931791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Activity</a:t>
            </a:r>
          </a:p>
        </p:txBody>
      </p:sp>
      <p:pic>
        <p:nvPicPr>
          <p:cNvPr id="5" name="Picture 4">
            <a:extLst>
              <a:ext uri="{FF2B5EF4-FFF2-40B4-BE49-F238E27FC236}">
                <a16:creationId xmlns:a16="http://schemas.microsoft.com/office/drawing/2014/main" id="{9C49BE0F-7338-7D0F-7346-3D7FE351B8C2}"/>
              </a:ext>
            </a:extLst>
          </p:cNvPr>
          <p:cNvPicPr>
            <a:picLocks noChangeAspect="1"/>
          </p:cNvPicPr>
          <p:nvPr/>
        </p:nvPicPr>
        <p:blipFill>
          <a:blip r:embed="rId3"/>
          <a:stretch>
            <a:fillRect/>
          </a:stretch>
        </p:blipFill>
        <p:spPr>
          <a:xfrm>
            <a:off x="103760" y="1009751"/>
            <a:ext cx="3724275" cy="5305425"/>
          </a:xfrm>
          <a:prstGeom prst="rect">
            <a:avLst/>
          </a:prstGeom>
          <a:ln>
            <a:solidFill>
              <a:schemeClr val="tx1"/>
            </a:solidFill>
          </a:ln>
        </p:spPr>
      </p:pic>
      <p:pic>
        <p:nvPicPr>
          <p:cNvPr id="8" name="Picture 7">
            <a:extLst>
              <a:ext uri="{FF2B5EF4-FFF2-40B4-BE49-F238E27FC236}">
                <a16:creationId xmlns:a16="http://schemas.microsoft.com/office/drawing/2014/main" id="{6C220711-44AD-A575-BDF8-985E559799C0}"/>
              </a:ext>
            </a:extLst>
          </p:cNvPr>
          <p:cNvPicPr>
            <a:picLocks noChangeAspect="1"/>
          </p:cNvPicPr>
          <p:nvPr/>
        </p:nvPicPr>
        <p:blipFill>
          <a:blip r:embed="rId4"/>
          <a:stretch>
            <a:fillRect/>
          </a:stretch>
        </p:blipFill>
        <p:spPr>
          <a:xfrm>
            <a:off x="3905280" y="1009750"/>
            <a:ext cx="3733800" cy="5305425"/>
          </a:xfrm>
          <a:prstGeom prst="rect">
            <a:avLst/>
          </a:prstGeom>
          <a:ln>
            <a:solidFill>
              <a:schemeClr val="tx1"/>
            </a:solidFill>
          </a:ln>
        </p:spPr>
      </p:pic>
      <p:pic>
        <p:nvPicPr>
          <p:cNvPr id="11" name="Picture 10">
            <a:extLst>
              <a:ext uri="{FF2B5EF4-FFF2-40B4-BE49-F238E27FC236}">
                <a16:creationId xmlns:a16="http://schemas.microsoft.com/office/drawing/2014/main" id="{8D8DA76F-E14A-ECFE-D526-E18D24107CF3}"/>
              </a:ext>
            </a:extLst>
          </p:cNvPr>
          <p:cNvPicPr>
            <a:picLocks noChangeAspect="1"/>
          </p:cNvPicPr>
          <p:nvPr/>
        </p:nvPicPr>
        <p:blipFill>
          <a:blip r:embed="rId5"/>
          <a:stretch>
            <a:fillRect/>
          </a:stretch>
        </p:blipFill>
        <p:spPr>
          <a:xfrm>
            <a:off x="7749182" y="1009750"/>
            <a:ext cx="3743325" cy="5324475"/>
          </a:xfrm>
          <a:prstGeom prst="rect">
            <a:avLst/>
          </a:prstGeom>
          <a:ln>
            <a:solidFill>
              <a:schemeClr val="tx1"/>
            </a:solidFill>
          </a:ln>
        </p:spPr>
      </p:pic>
    </p:spTree>
    <p:extLst>
      <p:ext uri="{BB962C8B-B14F-4D97-AF65-F5344CB8AC3E}">
        <p14:creationId xmlns:p14="http://schemas.microsoft.com/office/powerpoint/2010/main" val="3239778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A</a:t>
            </a:r>
          </a:p>
        </p:txBody>
      </p:sp>
      <p:pic>
        <p:nvPicPr>
          <p:cNvPr id="5" name="Picture 4">
            <a:extLst>
              <a:ext uri="{FF2B5EF4-FFF2-40B4-BE49-F238E27FC236}">
                <a16:creationId xmlns:a16="http://schemas.microsoft.com/office/drawing/2014/main" id="{91D7CE6D-7CEA-84B7-3318-FE5FCE0AA740}"/>
              </a:ext>
            </a:extLst>
          </p:cNvPr>
          <p:cNvPicPr>
            <a:picLocks noChangeAspect="1"/>
          </p:cNvPicPr>
          <p:nvPr/>
        </p:nvPicPr>
        <p:blipFill>
          <a:blip r:embed="rId3"/>
          <a:stretch>
            <a:fillRect/>
          </a:stretch>
        </p:blipFill>
        <p:spPr>
          <a:xfrm>
            <a:off x="540000" y="1014788"/>
            <a:ext cx="10634403" cy="3109740"/>
          </a:xfrm>
          <a:prstGeom prst="rect">
            <a:avLst/>
          </a:prstGeom>
        </p:spPr>
      </p:pic>
      <p:cxnSp>
        <p:nvCxnSpPr>
          <p:cNvPr id="7" name="Straight Connector 6">
            <a:extLst>
              <a:ext uri="{FF2B5EF4-FFF2-40B4-BE49-F238E27FC236}">
                <a16:creationId xmlns:a16="http://schemas.microsoft.com/office/drawing/2014/main" id="{8D1F76D2-88DE-E3A6-8054-6EEF8185D8C1}"/>
              </a:ext>
            </a:extLst>
          </p:cNvPr>
          <p:cNvCxnSpPr/>
          <p:nvPr/>
        </p:nvCxnSpPr>
        <p:spPr>
          <a:xfrm>
            <a:off x="2918298" y="1734788"/>
            <a:ext cx="1964987" cy="124187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A362F21-B74F-1655-28B8-237520B87C3F}"/>
              </a:ext>
            </a:extLst>
          </p:cNvPr>
          <p:cNvCxnSpPr/>
          <p:nvPr/>
        </p:nvCxnSpPr>
        <p:spPr>
          <a:xfrm>
            <a:off x="2918298" y="2284401"/>
            <a:ext cx="1964987" cy="124187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C9B865E-9ECA-F097-A7DB-440C141A3F57}"/>
              </a:ext>
            </a:extLst>
          </p:cNvPr>
          <p:cNvCxnSpPr>
            <a:cxnSpLocks/>
          </p:cNvCxnSpPr>
          <p:nvPr/>
        </p:nvCxnSpPr>
        <p:spPr>
          <a:xfrm flipV="1">
            <a:off x="2918297" y="1686150"/>
            <a:ext cx="1964988" cy="129051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F72A2AC-9A95-E408-0BB2-954643085546}"/>
              </a:ext>
            </a:extLst>
          </p:cNvPr>
          <p:cNvCxnSpPr>
            <a:cxnSpLocks/>
          </p:cNvCxnSpPr>
          <p:nvPr/>
        </p:nvCxnSpPr>
        <p:spPr>
          <a:xfrm flipV="1">
            <a:off x="2918297" y="2380045"/>
            <a:ext cx="1964988" cy="1290514"/>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31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784840" cy="532449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Electrolysis of Molten Ionic Compounds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State the name of the two electrodes in an electrolysis set-up.</a:t>
            </a:r>
            <a:endParaRPr lang="en-GB" sz="2400" b="0" i="0" u="none" strike="noStrike" cap="none" dirty="0">
              <a:solidFill>
                <a:schemeClr val="dk1"/>
              </a:solidFill>
              <a:latin typeface="Century Gothic"/>
              <a:ea typeface="Century Gothic"/>
              <a:cs typeface="Century Gothic"/>
              <a:sym typeface="Century Gothic"/>
            </a:endParaRPr>
          </a:p>
          <a:p>
            <a:pPr marL="609600" marR="0" lvl="0" indent="-457200" algn="l" rtl="0">
              <a:lnSpc>
                <a:spcPct val="100000"/>
              </a:lnSpc>
              <a:spcBef>
                <a:spcPts val="0"/>
              </a:spcBef>
              <a:spcAft>
                <a:spcPts val="0"/>
              </a:spcAft>
              <a:buClr>
                <a:schemeClr val="dk1"/>
              </a:buClr>
              <a:buSzPts val="2400"/>
              <a:buFont typeface="+mj-lt"/>
              <a:buAutoNum type="arabicPeriod"/>
            </a:pP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State the charge on these electrodes.</a:t>
            </a: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Give one industrial use of electrolysis.</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Aluminium oxide, Al</a:t>
            </a:r>
            <a:r>
              <a:rPr lang="en-GB" sz="2400" b="0" i="0" u="none" strike="noStrike" cap="none" baseline="-25000" dirty="0">
                <a:solidFill>
                  <a:schemeClr val="dk1"/>
                </a:solidFill>
                <a:latin typeface="Century Gothic"/>
                <a:ea typeface="Century Gothic"/>
                <a:cs typeface="Century Gothic"/>
                <a:sym typeface="Century Gothic"/>
              </a:rPr>
              <a:t>2</a:t>
            </a:r>
            <a:r>
              <a:rPr lang="en-GB" sz="2400" b="0" i="0" u="none" strike="noStrike" cap="none" dirty="0">
                <a:solidFill>
                  <a:schemeClr val="dk1"/>
                </a:solidFill>
                <a:latin typeface="Century Gothic"/>
                <a:ea typeface="Century Gothic"/>
                <a:cs typeface="Century Gothic"/>
                <a:sym typeface="Century Gothic"/>
              </a:rPr>
              <a:t>O</a:t>
            </a:r>
            <a:r>
              <a:rPr lang="en-GB" sz="2400" b="0" i="0" u="none" strike="noStrike" cap="none" baseline="-25000" dirty="0">
                <a:solidFill>
                  <a:schemeClr val="dk1"/>
                </a:solidFill>
                <a:latin typeface="Century Gothic"/>
                <a:ea typeface="Century Gothic"/>
                <a:cs typeface="Century Gothic"/>
                <a:sym typeface="Century Gothic"/>
              </a:rPr>
              <a:t>3</a:t>
            </a:r>
            <a:r>
              <a:rPr lang="en-GB" sz="2400" b="0" i="0" u="none" strike="noStrike" cap="none" dirty="0">
                <a:solidFill>
                  <a:schemeClr val="dk1"/>
                </a:solidFill>
                <a:latin typeface="Century Gothic"/>
                <a:ea typeface="Century Gothic"/>
                <a:cs typeface="Century Gothic"/>
                <a:sym typeface="Century Gothic"/>
              </a:rPr>
              <a:t>, is an ore of aluminium. Calculate the relative formula mass of aluminium oxide.</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State the formula for an aluminium ion.</a:t>
            </a:r>
          </a:p>
          <a:p>
            <a:pPr marR="0" lvl="0" algn="l" rtl="0">
              <a:lnSpc>
                <a:spcPct val="100000"/>
              </a:lnSpc>
              <a:spcBef>
                <a:spcPts val="0"/>
              </a:spcBef>
              <a:spcAft>
                <a:spcPts val="0"/>
              </a:spcAft>
              <a:buClr>
                <a:schemeClr val="dk1"/>
              </a:buClr>
              <a:buSzPts val="2400"/>
            </a:pPr>
            <a:endParaRPr sz="1400" b="0" i="0" u="none" strike="noStrike" cap="none" dirty="0">
              <a:solidFill>
                <a:srgbClr val="000000"/>
              </a:solidFill>
              <a:latin typeface="Arial"/>
              <a:ea typeface="Arial"/>
              <a:cs typeface="Arial"/>
              <a:sym typeface="Arial"/>
            </a:endParaRPr>
          </a:p>
        </p:txBody>
      </p:sp>
      <p:sp>
        <p:nvSpPr>
          <p:cNvPr id="9" name="Google Shape;101;p1">
            <a:extLst>
              <a:ext uri="{FF2B5EF4-FFF2-40B4-BE49-F238E27FC236}">
                <a16:creationId xmlns:a16="http://schemas.microsoft.com/office/drawing/2014/main" id="{4654A9D9-6C37-6043-966A-926AD886CE54}"/>
              </a:ext>
            </a:extLst>
          </p:cNvPr>
          <p:cNvSpPr txBox="1"/>
          <p:nvPr/>
        </p:nvSpPr>
        <p:spPr>
          <a:xfrm>
            <a:off x="819462" y="1959062"/>
            <a:ext cx="1011724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Anode, cathode</a:t>
            </a:r>
            <a:endParaRPr sz="1400" b="1" i="0" u="none" strike="noStrike" cap="none" dirty="0">
              <a:solidFill>
                <a:schemeClr val="accent1"/>
              </a:solidFill>
              <a:latin typeface="Arial"/>
              <a:ea typeface="Arial"/>
              <a:cs typeface="Arial"/>
              <a:sym typeface="Arial"/>
            </a:endParaRPr>
          </a:p>
        </p:txBody>
      </p:sp>
      <p:sp>
        <p:nvSpPr>
          <p:cNvPr id="10" name="Google Shape;102;p1">
            <a:extLst>
              <a:ext uri="{FF2B5EF4-FFF2-40B4-BE49-F238E27FC236}">
                <a16:creationId xmlns:a16="http://schemas.microsoft.com/office/drawing/2014/main" id="{7007BDE7-78B3-F74C-9793-1F982B884727}"/>
              </a:ext>
            </a:extLst>
          </p:cNvPr>
          <p:cNvSpPr txBox="1"/>
          <p:nvPr/>
        </p:nvSpPr>
        <p:spPr>
          <a:xfrm>
            <a:off x="747744" y="2681961"/>
            <a:ext cx="1096016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An anode has a positive charge, and a cathode has a negative charge.</a:t>
            </a:r>
            <a:endParaRPr sz="1400" b="1" i="0" u="none" strike="noStrike" cap="none" dirty="0">
              <a:solidFill>
                <a:schemeClr val="accent1"/>
              </a:solidFill>
              <a:latin typeface="Arial"/>
              <a:ea typeface="Arial"/>
              <a:cs typeface="Arial"/>
              <a:sym typeface="Arial"/>
            </a:endParaRPr>
          </a:p>
        </p:txBody>
      </p:sp>
      <p:sp>
        <p:nvSpPr>
          <p:cNvPr id="11" name="Google Shape;103;p1">
            <a:extLst>
              <a:ext uri="{FF2B5EF4-FFF2-40B4-BE49-F238E27FC236}">
                <a16:creationId xmlns:a16="http://schemas.microsoft.com/office/drawing/2014/main" id="{F230D780-A99A-B54A-8195-1ED9B4CEFD7D}"/>
              </a:ext>
            </a:extLst>
          </p:cNvPr>
          <p:cNvSpPr txBox="1"/>
          <p:nvPr/>
        </p:nvSpPr>
        <p:spPr>
          <a:xfrm>
            <a:off x="819463" y="3423072"/>
            <a:ext cx="951885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Electrolysis is used to produce oxygen for diving tanks.</a:t>
            </a:r>
            <a:endParaRPr sz="1400" b="1" i="0" u="none" strike="noStrike" cap="none" dirty="0">
              <a:solidFill>
                <a:schemeClr val="accent1"/>
              </a:solidFill>
              <a:latin typeface="Arial"/>
              <a:ea typeface="Arial"/>
              <a:cs typeface="Arial"/>
              <a:sym typeface="Arial"/>
            </a:endParaRPr>
          </a:p>
        </p:txBody>
      </p:sp>
      <p:sp>
        <p:nvSpPr>
          <p:cNvPr id="12" name="Google Shape;103;p1">
            <a:extLst>
              <a:ext uri="{FF2B5EF4-FFF2-40B4-BE49-F238E27FC236}">
                <a16:creationId xmlns:a16="http://schemas.microsoft.com/office/drawing/2014/main" id="{C57369B5-7BE9-B34A-AE7A-6E61CE89FF40}"/>
              </a:ext>
            </a:extLst>
          </p:cNvPr>
          <p:cNvSpPr txBox="1"/>
          <p:nvPr/>
        </p:nvSpPr>
        <p:spPr>
          <a:xfrm>
            <a:off x="819462" y="4503984"/>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102 </a:t>
            </a:r>
            <a:endParaRPr sz="1400" b="1" i="0" u="none" strike="noStrike" cap="none" dirty="0">
              <a:solidFill>
                <a:schemeClr val="accent1"/>
              </a:solidFill>
              <a:latin typeface="Arial"/>
              <a:ea typeface="Arial"/>
              <a:cs typeface="Arial"/>
              <a:sym typeface="Arial"/>
            </a:endParaRPr>
          </a:p>
        </p:txBody>
      </p:sp>
      <p:sp>
        <p:nvSpPr>
          <p:cNvPr id="13" name="Google Shape;103;p1">
            <a:extLst>
              <a:ext uri="{FF2B5EF4-FFF2-40B4-BE49-F238E27FC236}">
                <a16:creationId xmlns:a16="http://schemas.microsoft.com/office/drawing/2014/main" id="{8763EA1F-D884-B946-9EA6-0EF7183610B9}"/>
              </a:ext>
            </a:extLst>
          </p:cNvPr>
          <p:cNvSpPr txBox="1"/>
          <p:nvPr/>
        </p:nvSpPr>
        <p:spPr>
          <a:xfrm>
            <a:off x="819462" y="5258066"/>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Al</a:t>
            </a:r>
            <a:r>
              <a:rPr lang="en-GB" sz="2400" b="1" i="0" u="none" strike="noStrike" cap="none" baseline="30000" dirty="0">
                <a:solidFill>
                  <a:schemeClr val="accent1"/>
                </a:solidFill>
                <a:latin typeface="Century Gothic"/>
                <a:ea typeface="Century Gothic"/>
                <a:cs typeface="Century Gothic"/>
                <a:sym typeface="Century Gothic"/>
              </a:rPr>
              <a:t>3+</a:t>
            </a:r>
            <a:endParaRPr sz="1400" b="1" i="0" u="none" strike="noStrike" cap="none" baseline="30000" dirty="0">
              <a:solidFill>
                <a:schemeClr val="accent1"/>
              </a:solidFill>
              <a:latin typeface="Arial"/>
              <a:ea typeface="Arial"/>
              <a:cs typeface="Arial"/>
              <a:sym typeface="Arial"/>
            </a:endParaRPr>
          </a:p>
        </p:txBody>
      </p:sp>
      <p:pic>
        <p:nvPicPr>
          <p:cNvPr id="2" name="Picture 1" descr="A picture containing clipart&#10;&#10;Description automatically generated">
            <a:extLst>
              <a:ext uri="{FF2B5EF4-FFF2-40B4-BE49-F238E27FC236}">
                <a16:creationId xmlns:a16="http://schemas.microsoft.com/office/drawing/2014/main" id="{25CE3D77-48B1-BEF9-D415-CE010736EBBC}"/>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82943" y="5825856"/>
            <a:ext cx="1121360" cy="536108"/>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99C1CAD-51B9-0526-90DC-E4D52EA5E222}"/>
              </a:ext>
            </a:extLst>
          </p:cNvPr>
          <p:cNvPicPr>
            <a:picLocks noChangeAspect="1"/>
          </p:cNvPicPr>
          <p:nvPr/>
        </p:nvPicPr>
        <p:blipFill>
          <a:blip r:embed="rId3"/>
          <a:stretch>
            <a:fillRect/>
          </a:stretch>
        </p:blipFill>
        <p:spPr>
          <a:xfrm>
            <a:off x="539999" y="994865"/>
            <a:ext cx="10834197" cy="4355347"/>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A</a:t>
            </a:r>
          </a:p>
        </p:txBody>
      </p:sp>
      <p:sp>
        <p:nvSpPr>
          <p:cNvPr id="3" name="TextBox 2">
            <a:extLst>
              <a:ext uri="{FF2B5EF4-FFF2-40B4-BE49-F238E27FC236}">
                <a16:creationId xmlns:a16="http://schemas.microsoft.com/office/drawing/2014/main" id="{D6AD0196-CD35-2ADA-945D-976C98A48766}"/>
              </a:ext>
            </a:extLst>
          </p:cNvPr>
          <p:cNvSpPr txBox="1"/>
          <p:nvPr/>
        </p:nvSpPr>
        <p:spPr>
          <a:xfrm>
            <a:off x="7615264" y="4118035"/>
            <a:ext cx="3544735"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they are discharged</a:t>
            </a:r>
          </a:p>
        </p:txBody>
      </p:sp>
      <p:sp>
        <p:nvSpPr>
          <p:cNvPr id="8" name="TextBox 7">
            <a:extLst>
              <a:ext uri="{FF2B5EF4-FFF2-40B4-BE49-F238E27FC236}">
                <a16:creationId xmlns:a16="http://schemas.microsoft.com/office/drawing/2014/main" id="{90F0172E-A2C6-9A5D-F3A5-55B25F8CA0F4}"/>
              </a:ext>
            </a:extLst>
          </p:cNvPr>
          <p:cNvSpPr txBox="1"/>
          <p:nvPr/>
        </p:nvSpPr>
        <p:spPr>
          <a:xfrm>
            <a:off x="3028950" y="4930101"/>
            <a:ext cx="8131050"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O atoms which appear as bubbles of transparent gas.</a:t>
            </a:r>
          </a:p>
        </p:txBody>
      </p:sp>
      <p:sp>
        <p:nvSpPr>
          <p:cNvPr id="9" name="TextBox 8">
            <a:extLst>
              <a:ext uri="{FF2B5EF4-FFF2-40B4-BE49-F238E27FC236}">
                <a16:creationId xmlns:a16="http://schemas.microsoft.com/office/drawing/2014/main" id="{1078AEC3-59CD-73A0-FC46-2EA7DABE4AA6}"/>
              </a:ext>
            </a:extLst>
          </p:cNvPr>
          <p:cNvSpPr txBox="1"/>
          <p:nvPr/>
        </p:nvSpPr>
        <p:spPr>
          <a:xfrm>
            <a:off x="1281488" y="4524068"/>
            <a:ext cx="10092707"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because they have lost electrons and been oxidised. </a:t>
            </a:r>
          </a:p>
        </p:txBody>
      </p:sp>
      <p:sp>
        <p:nvSpPr>
          <p:cNvPr id="10" name="TextBox 9">
            <a:extLst>
              <a:ext uri="{FF2B5EF4-FFF2-40B4-BE49-F238E27FC236}">
                <a16:creationId xmlns:a16="http://schemas.microsoft.com/office/drawing/2014/main" id="{C680F607-1DC8-BCED-E430-186D1150EA7E}"/>
              </a:ext>
            </a:extLst>
          </p:cNvPr>
          <p:cNvSpPr txBox="1"/>
          <p:nvPr/>
        </p:nvSpPr>
        <p:spPr>
          <a:xfrm>
            <a:off x="1339854" y="2350198"/>
            <a:ext cx="2420473" cy="461665"/>
          </a:xfrm>
          <a:prstGeom prst="rect">
            <a:avLst/>
          </a:prstGeom>
          <a:solidFill>
            <a:schemeClr val="bg1"/>
          </a:solidFill>
        </p:spPr>
        <p:txBody>
          <a:bodyPr wrap="square" rtlCol="0">
            <a:spAutoFit/>
          </a:bodyPr>
          <a:lstStyle/>
          <a:p>
            <a:pPr algn="ctr"/>
            <a:r>
              <a:rPr lang="en-GB" sz="2400" b="1" dirty="0">
                <a:solidFill>
                  <a:schemeClr val="accent2">
                    <a:lumMod val="60000"/>
                    <a:lumOff val="40000"/>
                  </a:schemeClr>
                </a:solidFill>
                <a:latin typeface="Century Gothic" panose="020B0502020202020204" pitchFamily="34" charset="0"/>
              </a:rPr>
              <a:t>cation</a:t>
            </a:r>
          </a:p>
        </p:txBody>
      </p:sp>
      <p:sp>
        <p:nvSpPr>
          <p:cNvPr id="11" name="TextBox 10">
            <a:extLst>
              <a:ext uri="{FF2B5EF4-FFF2-40B4-BE49-F238E27FC236}">
                <a16:creationId xmlns:a16="http://schemas.microsoft.com/office/drawing/2014/main" id="{08FE0A56-C473-9996-D23B-6D655A2153B0}"/>
              </a:ext>
            </a:extLst>
          </p:cNvPr>
          <p:cNvSpPr txBox="1"/>
          <p:nvPr/>
        </p:nvSpPr>
        <p:spPr>
          <a:xfrm>
            <a:off x="6011202" y="2350198"/>
            <a:ext cx="2420473" cy="461665"/>
          </a:xfrm>
          <a:prstGeom prst="rect">
            <a:avLst/>
          </a:prstGeom>
          <a:solidFill>
            <a:schemeClr val="bg1"/>
          </a:solidFill>
        </p:spPr>
        <p:txBody>
          <a:bodyPr wrap="square" rtlCol="0">
            <a:spAutoFit/>
          </a:bodyPr>
          <a:lstStyle/>
          <a:p>
            <a:pPr algn="ctr"/>
            <a:r>
              <a:rPr lang="en-GB" sz="2400" b="1" dirty="0">
                <a:solidFill>
                  <a:schemeClr val="accent2">
                    <a:lumMod val="60000"/>
                    <a:lumOff val="40000"/>
                  </a:schemeClr>
                </a:solidFill>
                <a:latin typeface="Century Gothic" panose="020B0502020202020204" pitchFamily="34" charset="0"/>
              </a:rPr>
              <a:t>anion</a:t>
            </a:r>
          </a:p>
        </p:txBody>
      </p:sp>
      <p:sp>
        <p:nvSpPr>
          <p:cNvPr id="14" name="TextBox 13">
            <a:extLst>
              <a:ext uri="{FF2B5EF4-FFF2-40B4-BE49-F238E27FC236}">
                <a16:creationId xmlns:a16="http://schemas.microsoft.com/office/drawing/2014/main" id="{385D2805-5667-3579-BE10-5B44A548DCF3}"/>
              </a:ext>
            </a:extLst>
          </p:cNvPr>
          <p:cNvSpPr txBox="1"/>
          <p:nvPr/>
        </p:nvSpPr>
        <p:spPr>
          <a:xfrm>
            <a:off x="5519505" y="2811863"/>
            <a:ext cx="2420473" cy="461665"/>
          </a:xfrm>
          <a:prstGeom prst="rect">
            <a:avLst/>
          </a:prstGeom>
          <a:solidFill>
            <a:schemeClr val="bg1"/>
          </a:solidFill>
        </p:spPr>
        <p:txBody>
          <a:bodyPr wrap="square" rtlCol="0">
            <a:spAutoFit/>
          </a:bodyPr>
          <a:lstStyle/>
          <a:p>
            <a:pPr algn="ctr"/>
            <a:r>
              <a:rPr lang="en-GB" sz="2400" b="1" dirty="0">
                <a:solidFill>
                  <a:schemeClr val="accent2">
                    <a:lumMod val="60000"/>
                    <a:lumOff val="40000"/>
                  </a:schemeClr>
                </a:solidFill>
                <a:latin typeface="Century Gothic" panose="020B0502020202020204" pitchFamily="34" charset="0"/>
              </a:rPr>
              <a:t>cathode</a:t>
            </a:r>
          </a:p>
        </p:txBody>
      </p:sp>
      <p:sp>
        <p:nvSpPr>
          <p:cNvPr id="16" name="TextBox 15">
            <a:extLst>
              <a:ext uri="{FF2B5EF4-FFF2-40B4-BE49-F238E27FC236}">
                <a16:creationId xmlns:a16="http://schemas.microsoft.com/office/drawing/2014/main" id="{9244284E-45A5-1112-E85E-AE32D6FB18B2}"/>
              </a:ext>
            </a:extLst>
          </p:cNvPr>
          <p:cNvSpPr txBox="1"/>
          <p:nvPr/>
        </p:nvSpPr>
        <p:spPr>
          <a:xfrm>
            <a:off x="6008622" y="3186548"/>
            <a:ext cx="2420473" cy="461665"/>
          </a:xfrm>
          <a:prstGeom prst="rect">
            <a:avLst/>
          </a:prstGeom>
          <a:solidFill>
            <a:schemeClr val="bg1"/>
          </a:solidFill>
        </p:spPr>
        <p:txBody>
          <a:bodyPr wrap="square" rtlCol="0">
            <a:spAutoFit/>
          </a:bodyPr>
          <a:lstStyle/>
          <a:p>
            <a:pPr algn="ctr"/>
            <a:r>
              <a:rPr lang="en-GB" sz="2400" b="1" dirty="0">
                <a:solidFill>
                  <a:schemeClr val="accent2">
                    <a:lumMod val="60000"/>
                    <a:lumOff val="40000"/>
                  </a:schemeClr>
                </a:solidFill>
                <a:latin typeface="Century Gothic" panose="020B0502020202020204" pitchFamily="34" charset="0"/>
              </a:rPr>
              <a:t>gained</a:t>
            </a:r>
          </a:p>
        </p:txBody>
      </p:sp>
    </p:spTree>
    <p:extLst>
      <p:ext uri="{BB962C8B-B14F-4D97-AF65-F5344CB8AC3E}">
        <p14:creationId xmlns:p14="http://schemas.microsoft.com/office/powerpoint/2010/main" val="305870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9" grpId="0" animBg="1"/>
      <p:bldP spid="10" grpId="0" animBg="1"/>
      <p:bldP spid="11" grpId="0" animBg="1"/>
      <p:bldP spid="14" grpId="0" animBg="1"/>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E50E8E-CDAF-71AD-706E-9ED4E616269E}"/>
              </a:ext>
            </a:extLst>
          </p:cNvPr>
          <p:cNvPicPr>
            <a:picLocks noChangeAspect="1"/>
          </p:cNvPicPr>
          <p:nvPr/>
        </p:nvPicPr>
        <p:blipFill>
          <a:blip r:embed="rId3"/>
          <a:stretch>
            <a:fillRect/>
          </a:stretch>
        </p:blipFill>
        <p:spPr>
          <a:xfrm>
            <a:off x="105394" y="797667"/>
            <a:ext cx="11353682" cy="5914418"/>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A</a:t>
            </a:r>
          </a:p>
        </p:txBody>
      </p:sp>
      <p:sp>
        <p:nvSpPr>
          <p:cNvPr id="3" name="TextBox 2">
            <a:extLst>
              <a:ext uri="{FF2B5EF4-FFF2-40B4-BE49-F238E27FC236}">
                <a16:creationId xmlns:a16="http://schemas.microsoft.com/office/drawing/2014/main" id="{D6AD0196-CD35-2ADA-945D-976C98A48766}"/>
              </a:ext>
            </a:extLst>
          </p:cNvPr>
          <p:cNvSpPr txBox="1"/>
          <p:nvPr/>
        </p:nvSpPr>
        <p:spPr>
          <a:xfrm>
            <a:off x="908486" y="1866890"/>
            <a:ext cx="10329334" cy="830997"/>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When ions gain or lose electrons to form neutral atoms or molecules.</a:t>
            </a:r>
          </a:p>
          <a:p>
            <a:endParaRPr lang="en-GB" sz="2400" b="1" dirty="0">
              <a:solidFill>
                <a:schemeClr val="accent2">
                  <a:lumMod val="60000"/>
                  <a:lumOff val="40000"/>
                </a:schemeClr>
              </a:solidFill>
              <a:latin typeface="Century Gothic" panose="020B0502020202020204" pitchFamily="34" charset="0"/>
            </a:endParaRPr>
          </a:p>
        </p:txBody>
      </p:sp>
      <p:sp>
        <p:nvSpPr>
          <p:cNvPr id="6" name="TextBox 5">
            <a:extLst>
              <a:ext uri="{FF2B5EF4-FFF2-40B4-BE49-F238E27FC236}">
                <a16:creationId xmlns:a16="http://schemas.microsoft.com/office/drawing/2014/main" id="{6F97E497-AD0E-498C-0AC4-0C2CB3294005}"/>
              </a:ext>
            </a:extLst>
          </p:cNvPr>
          <p:cNvSpPr txBox="1"/>
          <p:nvPr/>
        </p:nvSpPr>
        <p:spPr>
          <a:xfrm>
            <a:off x="3166214" y="4551973"/>
            <a:ext cx="685938"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Li</a:t>
            </a:r>
            <a:r>
              <a:rPr lang="en-GB" sz="2400" b="1" baseline="30000" dirty="0">
                <a:solidFill>
                  <a:schemeClr val="accent2">
                    <a:lumMod val="60000"/>
                    <a:lumOff val="40000"/>
                  </a:schemeClr>
                </a:solidFill>
                <a:latin typeface="Century Gothic" panose="020B0502020202020204" pitchFamily="34" charset="0"/>
              </a:rPr>
              <a:t>+</a:t>
            </a:r>
          </a:p>
        </p:txBody>
      </p:sp>
      <p:sp>
        <p:nvSpPr>
          <p:cNvPr id="7" name="TextBox 6">
            <a:extLst>
              <a:ext uri="{FF2B5EF4-FFF2-40B4-BE49-F238E27FC236}">
                <a16:creationId xmlns:a16="http://schemas.microsoft.com/office/drawing/2014/main" id="{E34A40A7-8C37-B3E9-FCB1-37CB038425EF}"/>
              </a:ext>
            </a:extLst>
          </p:cNvPr>
          <p:cNvSpPr txBox="1"/>
          <p:nvPr/>
        </p:nvSpPr>
        <p:spPr>
          <a:xfrm>
            <a:off x="5222427" y="4532517"/>
            <a:ext cx="685938"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Br</a:t>
            </a:r>
            <a:r>
              <a:rPr lang="en-GB" sz="3200" b="1" baseline="30000" dirty="0">
                <a:solidFill>
                  <a:schemeClr val="accent2">
                    <a:lumMod val="60000"/>
                    <a:lumOff val="40000"/>
                  </a:schemeClr>
                </a:solidFill>
                <a:latin typeface="Century Gothic" panose="020B0502020202020204" pitchFamily="34" charset="0"/>
              </a:rPr>
              <a:t>-</a:t>
            </a:r>
            <a:endParaRPr lang="en-GB" sz="2400" b="1" baseline="30000" dirty="0">
              <a:solidFill>
                <a:schemeClr val="accent2">
                  <a:lumMod val="60000"/>
                  <a:lumOff val="40000"/>
                </a:schemeClr>
              </a:solidFill>
              <a:latin typeface="Century Gothic" panose="020B0502020202020204" pitchFamily="34" charset="0"/>
            </a:endParaRPr>
          </a:p>
        </p:txBody>
      </p:sp>
      <p:sp>
        <p:nvSpPr>
          <p:cNvPr id="8" name="TextBox 7">
            <a:extLst>
              <a:ext uri="{FF2B5EF4-FFF2-40B4-BE49-F238E27FC236}">
                <a16:creationId xmlns:a16="http://schemas.microsoft.com/office/drawing/2014/main" id="{90F67CBC-1406-9665-1EEC-FDC5809C9EC6}"/>
              </a:ext>
            </a:extLst>
          </p:cNvPr>
          <p:cNvSpPr txBox="1"/>
          <p:nvPr/>
        </p:nvSpPr>
        <p:spPr>
          <a:xfrm>
            <a:off x="6685072" y="4398084"/>
            <a:ext cx="2536749" cy="769441"/>
          </a:xfrm>
          <a:prstGeom prst="rect">
            <a:avLst/>
          </a:prstGeom>
          <a:no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Li</a:t>
            </a:r>
            <a:r>
              <a:rPr lang="en-GB" sz="2400" b="1" baseline="30000" dirty="0">
                <a:solidFill>
                  <a:schemeClr val="accent2">
                    <a:lumMod val="60000"/>
                    <a:lumOff val="40000"/>
                  </a:schemeClr>
                </a:solidFill>
                <a:latin typeface="Century Gothic" panose="020B0502020202020204" pitchFamily="34" charset="0"/>
              </a:rPr>
              <a:t>+ </a:t>
            </a:r>
            <a:r>
              <a:rPr lang="en-GB" sz="2400" b="1" dirty="0">
                <a:solidFill>
                  <a:schemeClr val="accent2">
                    <a:lumMod val="60000"/>
                    <a:lumOff val="40000"/>
                  </a:schemeClr>
                </a:solidFill>
                <a:latin typeface="Century Gothic" panose="020B0502020202020204" pitchFamily="34" charset="0"/>
              </a:rPr>
              <a:t> </a:t>
            </a:r>
            <a:r>
              <a:rPr lang="en-GB" sz="2000" b="1" dirty="0">
                <a:solidFill>
                  <a:schemeClr val="accent2">
                    <a:lumMod val="60000"/>
                    <a:lumOff val="40000"/>
                  </a:schemeClr>
                </a:solidFill>
                <a:latin typeface="Century Gothic" panose="020B0502020202020204" pitchFamily="34" charset="0"/>
              </a:rPr>
              <a:t>Solid, shiny, silver metal</a:t>
            </a:r>
            <a:endParaRPr lang="en-GB" sz="2400" b="1" dirty="0">
              <a:solidFill>
                <a:schemeClr val="accent2">
                  <a:lumMod val="60000"/>
                  <a:lumOff val="40000"/>
                </a:schemeClr>
              </a:solidFill>
              <a:latin typeface="Century Gothic" panose="020B0502020202020204" pitchFamily="34" charset="0"/>
            </a:endParaRPr>
          </a:p>
        </p:txBody>
      </p:sp>
      <p:sp>
        <p:nvSpPr>
          <p:cNvPr id="9" name="TextBox 8">
            <a:extLst>
              <a:ext uri="{FF2B5EF4-FFF2-40B4-BE49-F238E27FC236}">
                <a16:creationId xmlns:a16="http://schemas.microsoft.com/office/drawing/2014/main" id="{602C03F2-CAB4-4836-0F7F-2C4C353B3343}"/>
              </a:ext>
            </a:extLst>
          </p:cNvPr>
          <p:cNvSpPr txBox="1"/>
          <p:nvPr/>
        </p:nvSpPr>
        <p:spPr>
          <a:xfrm>
            <a:off x="3166214" y="5286219"/>
            <a:ext cx="841582"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Na</a:t>
            </a:r>
            <a:r>
              <a:rPr lang="en-GB" sz="2400" b="1" baseline="30000" dirty="0">
                <a:solidFill>
                  <a:schemeClr val="accent2">
                    <a:lumMod val="60000"/>
                    <a:lumOff val="40000"/>
                  </a:schemeClr>
                </a:solidFill>
                <a:latin typeface="Century Gothic" panose="020B0502020202020204" pitchFamily="34" charset="0"/>
              </a:rPr>
              <a:t>+</a:t>
            </a:r>
          </a:p>
        </p:txBody>
      </p:sp>
      <p:sp>
        <p:nvSpPr>
          <p:cNvPr id="10" name="TextBox 9">
            <a:extLst>
              <a:ext uri="{FF2B5EF4-FFF2-40B4-BE49-F238E27FC236}">
                <a16:creationId xmlns:a16="http://schemas.microsoft.com/office/drawing/2014/main" id="{87CACD80-9F28-1D68-9F05-1DEBDAB8A9EB}"/>
              </a:ext>
            </a:extLst>
          </p:cNvPr>
          <p:cNvSpPr txBox="1"/>
          <p:nvPr/>
        </p:nvSpPr>
        <p:spPr>
          <a:xfrm>
            <a:off x="5222427" y="5266763"/>
            <a:ext cx="685938"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F</a:t>
            </a:r>
            <a:r>
              <a:rPr lang="en-GB" sz="3200" b="1" baseline="30000" dirty="0">
                <a:solidFill>
                  <a:schemeClr val="accent2">
                    <a:lumMod val="60000"/>
                    <a:lumOff val="40000"/>
                  </a:schemeClr>
                </a:solidFill>
                <a:latin typeface="Century Gothic" panose="020B0502020202020204" pitchFamily="34" charset="0"/>
              </a:rPr>
              <a:t>-</a:t>
            </a:r>
            <a:endParaRPr lang="en-GB" sz="2400" b="1" baseline="30000" dirty="0">
              <a:solidFill>
                <a:schemeClr val="accent2">
                  <a:lumMod val="60000"/>
                  <a:lumOff val="40000"/>
                </a:schemeClr>
              </a:solidFill>
              <a:latin typeface="Century Gothic" panose="020B0502020202020204" pitchFamily="34" charset="0"/>
            </a:endParaRPr>
          </a:p>
        </p:txBody>
      </p:sp>
      <p:sp>
        <p:nvSpPr>
          <p:cNvPr id="11" name="TextBox 10">
            <a:extLst>
              <a:ext uri="{FF2B5EF4-FFF2-40B4-BE49-F238E27FC236}">
                <a16:creationId xmlns:a16="http://schemas.microsoft.com/office/drawing/2014/main" id="{87CC81A9-5ECC-8099-41FA-E885B9F33E61}"/>
              </a:ext>
            </a:extLst>
          </p:cNvPr>
          <p:cNvSpPr txBox="1"/>
          <p:nvPr/>
        </p:nvSpPr>
        <p:spPr>
          <a:xfrm>
            <a:off x="6685072" y="5132330"/>
            <a:ext cx="2536749" cy="769441"/>
          </a:xfrm>
          <a:prstGeom prst="rect">
            <a:avLst/>
          </a:prstGeom>
          <a:no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Na</a:t>
            </a:r>
            <a:r>
              <a:rPr lang="en-GB" sz="2400" b="1" baseline="30000" dirty="0">
                <a:solidFill>
                  <a:schemeClr val="accent2">
                    <a:lumMod val="60000"/>
                    <a:lumOff val="40000"/>
                  </a:schemeClr>
                </a:solidFill>
                <a:latin typeface="Century Gothic" panose="020B0502020202020204" pitchFamily="34" charset="0"/>
              </a:rPr>
              <a:t>+ </a:t>
            </a:r>
            <a:r>
              <a:rPr lang="en-GB" sz="2400" b="1" dirty="0">
                <a:solidFill>
                  <a:schemeClr val="accent2">
                    <a:lumMod val="60000"/>
                    <a:lumOff val="40000"/>
                  </a:schemeClr>
                </a:solidFill>
                <a:latin typeface="Century Gothic" panose="020B0502020202020204" pitchFamily="34" charset="0"/>
              </a:rPr>
              <a:t> </a:t>
            </a:r>
            <a:r>
              <a:rPr lang="en-GB" sz="2000" b="1" dirty="0">
                <a:solidFill>
                  <a:schemeClr val="accent2">
                    <a:lumMod val="60000"/>
                    <a:lumOff val="40000"/>
                  </a:schemeClr>
                </a:solidFill>
                <a:latin typeface="Century Gothic" panose="020B0502020202020204" pitchFamily="34" charset="0"/>
              </a:rPr>
              <a:t>Solid, shiny, silver metal</a:t>
            </a:r>
            <a:endParaRPr lang="en-GB" sz="2400" b="1" dirty="0">
              <a:solidFill>
                <a:schemeClr val="accent2">
                  <a:lumMod val="60000"/>
                  <a:lumOff val="40000"/>
                </a:schemeClr>
              </a:solidFill>
              <a:latin typeface="Century Gothic" panose="020B0502020202020204" pitchFamily="34" charset="0"/>
            </a:endParaRPr>
          </a:p>
        </p:txBody>
      </p:sp>
      <p:sp>
        <p:nvSpPr>
          <p:cNvPr id="12" name="TextBox 11">
            <a:extLst>
              <a:ext uri="{FF2B5EF4-FFF2-40B4-BE49-F238E27FC236}">
                <a16:creationId xmlns:a16="http://schemas.microsoft.com/office/drawing/2014/main" id="{036C088D-C35E-F643-D999-3120F34B5FD2}"/>
              </a:ext>
            </a:extLst>
          </p:cNvPr>
          <p:cNvSpPr txBox="1"/>
          <p:nvPr/>
        </p:nvSpPr>
        <p:spPr>
          <a:xfrm>
            <a:off x="8961237" y="5132329"/>
            <a:ext cx="2536749" cy="769441"/>
          </a:xfrm>
          <a:prstGeom prst="rect">
            <a:avLst/>
          </a:prstGeom>
          <a:no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F</a:t>
            </a:r>
            <a:r>
              <a:rPr lang="en-GB" sz="3200" b="1" baseline="30000" dirty="0">
                <a:solidFill>
                  <a:schemeClr val="accent2">
                    <a:lumMod val="60000"/>
                    <a:lumOff val="40000"/>
                  </a:schemeClr>
                </a:solidFill>
                <a:latin typeface="Century Gothic" panose="020B0502020202020204" pitchFamily="34" charset="0"/>
              </a:rPr>
              <a:t>-</a:t>
            </a:r>
            <a:r>
              <a:rPr lang="en-GB" sz="2400" b="1" baseline="30000" dirty="0">
                <a:solidFill>
                  <a:schemeClr val="accent2">
                    <a:lumMod val="60000"/>
                    <a:lumOff val="40000"/>
                  </a:schemeClr>
                </a:solidFill>
                <a:latin typeface="Century Gothic" panose="020B0502020202020204" pitchFamily="34" charset="0"/>
              </a:rPr>
              <a:t> </a:t>
            </a:r>
            <a:r>
              <a:rPr lang="en-GB" sz="2400" b="1" dirty="0">
                <a:solidFill>
                  <a:schemeClr val="accent2">
                    <a:lumMod val="60000"/>
                    <a:lumOff val="40000"/>
                  </a:schemeClr>
                </a:solidFill>
                <a:latin typeface="Century Gothic" panose="020B0502020202020204" pitchFamily="34" charset="0"/>
              </a:rPr>
              <a:t> </a:t>
            </a:r>
          </a:p>
          <a:p>
            <a:r>
              <a:rPr lang="en-GB" sz="2000" b="1" dirty="0">
                <a:solidFill>
                  <a:schemeClr val="accent2">
                    <a:lumMod val="60000"/>
                    <a:lumOff val="40000"/>
                  </a:schemeClr>
                </a:solidFill>
                <a:latin typeface="Century Gothic" panose="020B0502020202020204" pitchFamily="34" charset="0"/>
              </a:rPr>
              <a:t>Yellow gas</a:t>
            </a:r>
            <a:endParaRPr lang="en-GB" sz="2400" b="1" dirty="0">
              <a:solidFill>
                <a:schemeClr val="accent2">
                  <a:lumMod val="60000"/>
                  <a:lumOff val="40000"/>
                </a:schemeClr>
              </a:solidFill>
              <a:latin typeface="Century Gothic" panose="020B0502020202020204" pitchFamily="34" charset="0"/>
            </a:endParaRPr>
          </a:p>
        </p:txBody>
      </p:sp>
      <p:sp>
        <p:nvSpPr>
          <p:cNvPr id="13" name="TextBox 12">
            <a:extLst>
              <a:ext uri="{FF2B5EF4-FFF2-40B4-BE49-F238E27FC236}">
                <a16:creationId xmlns:a16="http://schemas.microsoft.com/office/drawing/2014/main" id="{481EE087-35F1-0582-74F2-A0B29FC3C59E}"/>
              </a:ext>
            </a:extLst>
          </p:cNvPr>
          <p:cNvSpPr txBox="1"/>
          <p:nvPr/>
        </p:nvSpPr>
        <p:spPr>
          <a:xfrm>
            <a:off x="3224431" y="6029234"/>
            <a:ext cx="841582"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K</a:t>
            </a:r>
            <a:r>
              <a:rPr lang="en-GB" sz="2400" b="1" baseline="30000" dirty="0">
                <a:solidFill>
                  <a:schemeClr val="accent2">
                    <a:lumMod val="60000"/>
                    <a:lumOff val="40000"/>
                  </a:schemeClr>
                </a:solidFill>
                <a:latin typeface="Century Gothic" panose="020B0502020202020204" pitchFamily="34" charset="0"/>
              </a:rPr>
              <a:t>+</a:t>
            </a:r>
          </a:p>
        </p:txBody>
      </p:sp>
      <p:sp>
        <p:nvSpPr>
          <p:cNvPr id="14" name="TextBox 13">
            <a:extLst>
              <a:ext uri="{FF2B5EF4-FFF2-40B4-BE49-F238E27FC236}">
                <a16:creationId xmlns:a16="http://schemas.microsoft.com/office/drawing/2014/main" id="{06585F14-C677-6193-2922-05B1863396C6}"/>
              </a:ext>
            </a:extLst>
          </p:cNvPr>
          <p:cNvSpPr txBox="1"/>
          <p:nvPr/>
        </p:nvSpPr>
        <p:spPr>
          <a:xfrm>
            <a:off x="5183365" y="6009778"/>
            <a:ext cx="841582"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Cl</a:t>
            </a:r>
            <a:r>
              <a:rPr lang="en-GB" sz="3200" b="1" baseline="30000" dirty="0">
                <a:solidFill>
                  <a:schemeClr val="accent2">
                    <a:lumMod val="60000"/>
                    <a:lumOff val="40000"/>
                  </a:schemeClr>
                </a:solidFill>
                <a:latin typeface="Century Gothic" panose="020B0502020202020204" pitchFamily="34" charset="0"/>
              </a:rPr>
              <a:t>-</a:t>
            </a:r>
            <a:endParaRPr lang="en-GB" sz="2400" b="1" baseline="30000" dirty="0">
              <a:solidFill>
                <a:schemeClr val="accent2">
                  <a:lumMod val="60000"/>
                  <a:lumOff val="40000"/>
                </a:schemeClr>
              </a:solidFill>
              <a:latin typeface="Century Gothic" panose="020B0502020202020204" pitchFamily="34" charset="0"/>
            </a:endParaRPr>
          </a:p>
        </p:txBody>
      </p:sp>
      <p:sp>
        <p:nvSpPr>
          <p:cNvPr id="15" name="TextBox 14">
            <a:extLst>
              <a:ext uri="{FF2B5EF4-FFF2-40B4-BE49-F238E27FC236}">
                <a16:creationId xmlns:a16="http://schemas.microsoft.com/office/drawing/2014/main" id="{77A8636E-F048-D374-F32E-DDABE08CDBB8}"/>
              </a:ext>
            </a:extLst>
          </p:cNvPr>
          <p:cNvSpPr txBox="1"/>
          <p:nvPr/>
        </p:nvSpPr>
        <p:spPr>
          <a:xfrm>
            <a:off x="6704379" y="5875345"/>
            <a:ext cx="2536749" cy="769441"/>
          </a:xfrm>
          <a:prstGeom prst="rect">
            <a:avLst/>
          </a:prstGeom>
          <a:no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K</a:t>
            </a:r>
            <a:r>
              <a:rPr lang="en-GB" sz="2400" b="1" baseline="30000" dirty="0">
                <a:solidFill>
                  <a:schemeClr val="accent2">
                    <a:lumMod val="60000"/>
                    <a:lumOff val="40000"/>
                  </a:schemeClr>
                </a:solidFill>
                <a:latin typeface="Century Gothic" panose="020B0502020202020204" pitchFamily="34" charset="0"/>
              </a:rPr>
              <a:t>+ </a:t>
            </a:r>
            <a:r>
              <a:rPr lang="en-GB" sz="2400" b="1" dirty="0">
                <a:solidFill>
                  <a:schemeClr val="accent2">
                    <a:lumMod val="60000"/>
                    <a:lumOff val="40000"/>
                  </a:schemeClr>
                </a:solidFill>
                <a:latin typeface="Century Gothic" panose="020B0502020202020204" pitchFamily="34" charset="0"/>
              </a:rPr>
              <a:t> </a:t>
            </a:r>
            <a:r>
              <a:rPr lang="en-GB" sz="2000" b="1" dirty="0">
                <a:solidFill>
                  <a:schemeClr val="accent2">
                    <a:lumMod val="60000"/>
                    <a:lumOff val="40000"/>
                  </a:schemeClr>
                </a:solidFill>
                <a:latin typeface="Century Gothic" panose="020B0502020202020204" pitchFamily="34" charset="0"/>
              </a:rPr>
              <a:t>Solid, shiny, silver metal</a:t>
            </a:r>
            <a:endParaRPr lang="en-GB" sz="2400" b="1" dirty="0">
              <a:solidFill>
                <a:schemeClr val="accent2">
                  <a:lumMod val="60000"/>
                  <a:lumOff val="40000"/>
                </a:schemeClr>
              </a:solidFill>
              <a:latin typeface="Century Gothic" panose="020B0502020202020204" pitchFamily="34" charset="0"/>
            </a:endParaRPr>
          </a:p>
        </p:txBody>
      </p:sp>
      <p:sp>
        <p:nvSpPr>
          <p:cNvPr id="16" name="TextBox 15">
            <a:extLst>
              <a:ext uri="{FF2B5EF4-FFF2-40B4-BE49-F238E27FC236}">
                <a16:creationId xmlns:a16="http://schemas.microsoft.com/office/drawing/2014/main" id="{6410291B-F303-DCD2-413D-C0BEF92CFC3A}"/>
              </a:ext>
            </a:extLst>
          </p:cNvPr>
          <p:cNvSpPr txBox="1"/>
          <p:nvPr/>
        </p:nvSpPr>
        <p:spPr>
          <a:xfrm>
            <a:off x="8980544" y="5875344"/>
            <a:ext cx="2536749" cy="769441"/>
          </a:xfrm>
          <a:prstGeom prst="rect">
            <a:avLst/>
          </a:prstGeom>
          <a:no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Cl</a:t>
            </a:r>
            <a:r>
              <a:rPr lang="en-GB" sz="3200" b="1" baseline="30000" dirty="0">
                <a:solidFill>
                  <a:schemeClr val="accent2">
                    <a:lumMod val="60000"/>
                    <a:lumOff val="40000"/>
                  </a:schemeClr>
                </a:solidFill>
                <a:latin typeface="Century Gothic" panose="020B0502020202020204" pitchFamily="34" charset="0"/>
              </a:rPr>
              <a:t>-</a:t>
            </a:r>
            <a:r>
              <a:rPr lang="en-GB" sz="2400" b="1" baseline="30000" dirty="0">
                <a:solidFill>
                  <a:schemeClr val="accent2">
                    <a:lumMod val="60000"/>
                    <a:lumOff val="40000"/>
                  </a:schemeClr>
                </a:solidFill>
                <a:latin typeface="Century Gothic" panose="020B0502020202020204" pitchFamily="34" charset="0"/>
              </a:rPr>
              <a:t> </a:t>
            </a:r>
            <a:r>
              <a:rPr lang="en-GB" sz="2400" b="1" dirty="0">
                <a:solidFill>
                  <a:schemeClr val="accent2">
                    <a:lumMod val="60000"/>
                    <a:lumOff val="40000"/>
                  </a:schemeClr>
                </a:solidFill>
                <a:latin typeface="Century Gothic" panose="020B0502020202020204" pitchFamily="34" charset="0"/>
              </a:rPr>
              <a:t> </a:t>
            </a:r>
          </a:p>
          <a:p>
            <a:r>
              <a:rPr lang="en-GB" sz="2000" b="1" dirty="0">
                <a:solidFill>
                  <a:schemeClr val="accent2">
                    <a:lumMod val="60000"/>
                    <a:lumOff val="40000"/>
                  </a:schemeClr>
                </a:solidFill>
                <a:latin typeface="Century Gothic" panose="020B0502020202020204" pitchFamily="34" charset="0"/>
              </a:rPr>
              <a:t>Green gas</a:t>
            </a:r>
            <a:endParaRPr lang="en-GB" sz="2400" b="1" dirty="0">
              <a:solidFill>
                <a:schemeClr val="accent2">
                  <a:lumMod val="60000"/>
                  <a:lumOff val="40000"/>
                </a:schemeClr>
              </a:solidFill>
              <a:latin typeface="Century Gothic" panose="020B0502020202020204" pitchFamily="34" charset="0"/>
            </a:endParaRPr>
          </a:p>
        </p:txBody>
      </p:sp>
    </p:spTree>
    <p:extLst>
      <p:ext uri="{BB962C8B-B14F-4D97-AF65-F5344CB8AC3E}">
        <p14:creationId xmlns:p14="http://schemas.microsoft.com/office/powerpoint/2010/main" val="1569001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P spid="8" grpId="0"/>
      <p:bldP spid="9" grpId="0" animBg="1"/>
      <p:bldP spid="10" grpId="0" animBg="1"/>
      <p:bldP spid="11" grpId="0"/>
      <p:bldP spid="12" grpId="0"/>
      <p:bldP spid="13" grpId="0" animBg="1"/>
      <p:bldP spid="14" grpId="0" animBg="1"/>
      <p:bldP spid="15"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31C41C-EDB6-75C2-0BD4-3A168A6CCA63}"/>
              </a:ext>
            </a:extLst>
          </p:cNvPr>
          <p:cNvPicPr>
            <a:picLocks noChangeAspect="1"/>
          </p:cNvPicPr>
          <p:nvPr/>
        </p:nvPicPr>
        <p:blipFill>
          <a:blip r:embed="rId3"/>
          <a:stretch>
            <a:fillRect/>
          </a:stretch>
        </p:blipFill>
        <p:spPr>
          <a:xfrm>
            <a:off x="318777" y="909180"/>
            <a:ext cx="10841223" cy="4752317"/>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B</a:t>
            </a:r>
          </a:p>
        </p:txBody>
      </p:sp>
      <p:sp>
        <p:nvSpPr>
          <p:cNvPr id="7" name="TextBox 6">
            <a:extLst>
              <a:ext uri="{FF2B5EF4-FFF2-40B4-BE49-F238E27FC236}">
                <a16:creationId xmlns:a16="http://schemas.microsoft.com/office/drawing/2014/main" id="{C437DBA7-4508-F044-7A80-2236B08F5ED3}"/>
              </a:ext>
            </a:extLst>
          </p:cNvPr>
          <p:cNvSpPr txBox="1"/>
          <p:nvPr/>
        </p:nvSpPr>
        <p:spPr>
          <a:xfrm>
            <a:off x="318777" y="1888432"/>
            <a:ext cx="11147758"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To extract metals from their ore when they are more reactive than carbon.</a:t>
            </a:r>
          </a:p>
        </p:txBody>
      </p:sp>
      <p:sp>
        <p:nvSpPr>
          <p:cNvPr id="5" name="TextBox 4">
            <a:extLst>
              <a:ext uri="{FF2B5EF4-FFF2-40B4-BE49-F238E27FC236}">
                <a16:creationId xmlns:a16="http://schemas.microsoft.com/office/drawing/2014/main" id="{C06AD9B5-F30E-4CB5-9629-891D6106C834}"/>
              </a:ext>
            </a:extLst>
          </p:cNvPr>
          <p:cNvSpPr txBox="1"/>
          <p:nvPr/>
        </p:nvSpPr>
        <p:spPr>
          <a:xfrm>
            <a:off x="9867783" y="4184738"/>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345900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D30E2B-FF10-B273-FF6B-B26DF00B31EC}"/>
              </a:ext>
            </a:extLst>
          </p:cNvPr>
          <p:cNvPicPr>
            <a:picLocks noChangeAspect="1"/>
          </p:cNvPicPr>
          <p:nvPr/>
        </p:nvPicPr>
        <p:blipFill>
          <a:blip r:embed="rId3"/>
          <a:stretch>
            <a:fillRect/>
          </a:stretch>
        </p:blipFill>
        <p:spPr>
          <a:xfrm>
            <a:off x="539999" y="905119"/>
            <a:ext cx="9596221" cy="5877992"/>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B</a:t>
            </a:r>
          </a:p>
        </p:txBody>
      </p:sp>
      <p:sp>
        <p:nvSpPr>
          <p:cNvPr id="7" name="TextBox 6">
            <a:extLst>
              <a:ext uri="{FF2B5EF4-FFF2-40B4-BE49-F238E27FC236}">
                <a16:creationId xmlns:a16="http://schemas.microsoft.com/office/drawing/2014/main" id="{C437DBA7-4508-F044-7A80-2236B08F5ED3}"/>
              </a:ext>
            </a:extLst>
          </p:cNvPr>
          <p:cNvSpPr txBox="1"/>
          <p:nvPr/>
        </p:nvSpPr>
        <p:spPr>
          <a:xfrm>
            <a:off x="1018914" y="1239269"/>
            <a:ext cx="8942209"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Pb</a:t>
            </a:r>
            <a:r>
              <a:rPr lang="en-GB" sz="2400" b="1" baseline="30000" dirty="0">
                <a:solidFill>
                  <a:schemeClr val="accent2">
                    <a:lumMod val="60000"/>
                    <a:lumOff val="40000"/>
                  </a:schemeClr>
                </a:solidFill>
                <a:latin typeface="Century Gothic" panose="020B0502020202020204" pitchFamily="34" charset="0"/>
              </a:rPr>
              <a:t>2+      </a:t>
            </a:r>
            <a:r>
              <a:rPr lang="en-GB" sz="2400" b="1" dirty="0">
                <a:solidFill>
                  <a:schemeClr val="accent2">
                    <a:lumMod val="60000"/>
                    <a:lumOff val="40000"/>
                  </a:schemeClr>
                </a:solidFill>
                <a:latin typeface="Century Gothic" panose="020B0502020202020204" pitchFamily="34" charset="0"/>
              </a:rPr>
              <a:t>Cl</a:t>
            </a:r>
            <a:r>
              <a:rPr lang="en-GB" sz="3200" b="1" baseline="30000" dirty="0">
                <a:solidFill>
                  <a:schemeClr val="accent2">
                    <a:lumMod val="60000"/>
                    <a:lumOff val="40000"/>
                  </a:schemeClr>
                </a:solidFill>
                <a:latin typeface="Century Gothic" panose="020B0502020202020204" pitchFamily="34" charset="0"/>
              </a:rPr>
              <a:t>-</a:t>
            </a:r>
            <a:endParaRPr lang="en-GB" sz="2400" b="1" baseline="30000" dirty="0">
              <a:solidFill>
                <a:schemeClr val="accent2">
                  <a:lumMod val="60000"/>
                  <a:lumOff val="40000"/>
                </a:schemeClr>
              </a:solidFill>
              <a:latin typeface="Century Gothic" panose="020B0502020202020204" pitchFamily="34" charset="0"/>
            </a:endParaRPr>
          </a:p>
        </p:txBody>
      </p:sp>
      <p:sp>
        <p:nvSpPr>
          <p:cNvPr id="5" name="TextBox 4">
            <a:extLst>
              <a:ext uri="{FF2B5EF4-FFF2-40B4-BE49-F238E27FC236}">
                <a16:creationId xmlns:a16="http://schemas.microsoft.com/office/drawing/2014/main" id="{0FBE2004-D018-E43D-E006-02AE02953FA6}"/>
              </a:ext>
            </a:extLst>
          </p:cNvPr>
          <p:cNvSpPr txBox="1"/>
          <p:nvPr/>
        </p:nvSpPr>
        <p:spPr>
          <a:xfrm>
            <a:off x="5918644" y="4105455"/>
            <a:ext cx="5556001" cy="2677656"/>
          </a:xfrm>
          <a:prstGeom prst="rect">
            <a:avLst/>
          </a:prstGeom>
          <a:solidFill>
            <a:schemeClr val="bg1"/>
          </a:solidFill>
          <a:ln>
            <a:solidFill>
              <a:schemeClr val="tx1"/>
            </a:solidFill>
          </a:ln>
        </p:spPr>
        <p:txBody>
          <a:bodyPr wrap="square">
            <a:spAutoFit/>
          </a:bodyPr>
          <a:lstStyle/>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Chloride ions (Cl</a:t>
            </a:r>
            <a:r>
              <a:rPr lang="en-US" sz="2400" b="1" baseline="30000" dirty="0">
                <a:solidFill>
                  <a:schemeClr val="accent2">
                    <a:lumMod val="60000"/>
                    <a:lumOff val="40000"/>
                  </a:schemeClr>
                </a:solidFill>
                <a:latin typeface="Century Gothic" panose="020B0502020202020204" pitchFamily="34" charset="0"/>
              </a:rPr>
              <a:t>-</a:t>
            </a:r>
            <a:r>
              <a:rPr lang="en-US" sz="2400" b="1" dirty="0">
                <a:solidFill>
                  <a:schemeClr val="accent2">
                    <a:lumMod val="60000"/>
                    <a:lumOff val="40000"/>
                  </a:schemeClr>
                </a:solidFill>
                <a:latin typeface="Century Gothic" panose="020B0502020202020204" pitchFamily="34" charset="0"/>
              </a:rPr>
              <a:t>) will move towards the anode and will be discharged because they lose electrons. This is called oxidation.</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Bubbles of chlorine gas will be observed.</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2Cl</a:t>
            </a:r>
            <a:r>
              <a:rPr lang="en-US" sz="2400" b="1" baseline="30000" dirty="0">
                <a:solidFill>
                  <a:schemeClr val="accent2">
                    <a:lumMod val="60000"/>
                    <a:lumOff val="40000"/>
                  </a:schemeClr>
                </a:solidFill>
                <a:latin typeface="Century Gothic" panose="020B0502020202020204" pitchFamily="34" charset="0"/>
              </a:rPr>
              <a:t>-</a:t>
            </a:r>
            <a:r>
              <a:rPr lang="en-US" sz="2400" b="1" dirty="0">
                <a:solidFill>
                  <a:schemeClr val="accent2">
                    <a:lumMod val="60000"/>
                    <a:lumOff val="40000"/>
                  </a:schemeClr>
                </a:solidFill>
                <a:latin typeface="Century Gothic" panose="020B0502020202020204" pitchFamily="34" charset="0"/>
              </a:rPr>
              <a:t> </a:t>
            </a:r>
            <a:r>
              <a:rPr lang="en-GB" sz="2400" b="1" dirty="0">
                <a:solidFill>
                  <a:schemeClr val="accent2">
                    <a:lumMod val="60000"/>
                    <a:lumOff val="40000"/>
                  </a:schemeClr>
                </a:solidFill>
                <a:latin typeface="Century Gothic" panose="020B0502020202020204" pitchFamily="34" charset="0"/>
              </a:rPr>
              <a:t>→ Cl</a:t>
            </a:r>
            <a:r>
              <a:rPr lang="en-GB" sz="2400" b="1" baseline="-25000" dirty="0">
                <a:solidFill>
                  <a:schemeClr val="accent2">
                    <a:lumMod val="60000"/>
                    <a:lumOff val="40000"/>
                  </a:schemeClr>
                </a:solidFill>
                <a:latin typeface="Century Gothic" panose="020B0502020202020204" pitchFamily="34" charset="0"/>
              </a:rPr>
              <a:t>2</a:t>
            </a:r>
            <a:r>
              <a:rPr lang="en-GB" sz="2400" b="1" dirty="0">
                <a:solidFill>
                  <a:schemeClr val="accent2">
                    <a:lumMod val="60000"/>
                    <a:lumOff val="40000"/>
                  </a:schemeClr>
                </a:solidFill>
                <a:latin typeface="Century Gothic" panose="020B0502020202020204" pitchFamily="34" charset="0"/>
              </a:rPr>
              <a:t> + 2e</a:t>
            </a:r>
            <a:r>
              <a:rPr lang="en-GB" sz="2400" b="1" baseline="30000" dirty="0">
                <a:solidFill>
                  <a:schemeClr val="accent2">
                    <a:lumMod val="60000"/>
                    <a:lumOff val="40000"/>
                  </a:schemeClr>
                </a:solidFill>
                <a:latin typeface="Century Gothic" panose="020B0502020202020204" pitchFamily="34" charset="0"/>
              </a:rPr>
              <a:t>-</a:t>
            </a:r>
            <a:endParaRPr lang="en-US" sz="2400" b="1" dirty="0">
              <a:solidFill>
                <a:schemeClr val="accent2">
                  <a:lumMod val="60000"/>
                  <a:lumOff val="40000"/>
                </a:schemeClr>
              </a:solidFill>
              <a:latin typeface="Century Gothic" panose="020B0502020202020204" pitchFamily="34" charset="0"/>
            </a:endParaRPr>
          </a:p>
        </p:txBody>
      </p:sp>
      <p:sp>
        <p:nvSpPr>
          <p:cNvPr id="6" name="TextBox 5">
            <a:extLst>
              <a:ext uri="{FF2B5EF4-FFF2-40B4-BE49-F238E27FC236}">
                <a16:creationId xmlns:a16="http://schemas.microsoft.com/office/drawing/2014/main" id="{30E6C044-D761-FA33-DAF2-A9F69D7F02B0}"/>
              </a:ext>
            </a:extLst>
          </p:cNvPr>
          <p:cNvSpPr txBox="1"/>
          <p:nvPr/>
        </p:nvSpPr>
        <p:spPr>
          <a:xfrm>
            <a:off x="362642" y="4105455"/>
            <a:ext cx="5556002" cy="2677656"/>
          </a:xfrm>
          <a:prstGeom prst="rect">
            <a:avLst/>
          </a:prstGeom>
          <a:solidFill>
            <a:schemeClr val="bg1"/>
          </a:solidFill>
          <a:ln>
            <a:solidFill>
              <a:schemeClr val="tx1"/>
            </a:solidFill>
          </a:ln>
        </p:spPr>
        <p:txBody>
          <a:bodyPr wrap="square">
            <a:spAutoFit/>
          </a:bodyPr>
          <a:lstStyle/>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Lead ions (Pb</a:t>
            </a:r>
            <a:r>
              <a:rPr lang="en-US" sz="2400" b="1" baseline="30000" dirty="0">
                <a:solidFill>
                  <a:schemeClr val="accent2">
                    <a:lumMod val="60000"/>
                    <a:lumOff val="40000"/>
                  </a:schemeClr>
                </a:solidFill>
                <a:latin typeface="Century Gothic" panose="020B0502020202020204" pitchFamily="34" charset="0"/>
              </a:rPr>
              <a:t>2+</a:t>
            </a:r>
            <a:r>
              <a:rPr lang="en-US" sz="2400" b="1" dirty="0">
                <a:solidFill>
                  <a:schemeClr val="accent2">
                    <a:lumMod val="60000"/>
                    <a:lumOff val="40000"/>
                  </a:schemeClr>
                </a:solidFill>
                <a:latin typeface="Century Gothic" panose="020B0502020202020204" pitchFamily="34" charset="0"/>
              </a:rPr>
              <a:t>) will move towards the cathode and will be discharged because they gain electrons. This is called reduction.</a:t>
            </a:r>
          </a:p>
          <a:p>
            <a:pPr marL="342900" indent="-342900">
              <a:buFont typeface="Arial" panose="020B0604020202020204" pitchFamily="34" charset="0"/>
              <a:buChar char="•"/>
            </a:pPr>
            <a:r>
              <a:rPr lang="en-US" sz="2400" b="1" dirty="0">
                <a:solidFill>
                  <a:schemeClr val="accent2">
                    <a:lumMod val="60000"/>
                    <a:lumOff val="40000"/>
                  </a:schemeClr>
                </a:solidFill>
                <a:latin typeface="Century Gothic" panose="020B0502020202020204" pitchFamily="34" charset="0"/>
              </a:rPr>
              <a:t>Lead metal will be observed forming</a:t>
            </a:r>
          </a:p>
          <a:p>
            <a:pPr marL="342900" indent="-342900">
              <a:buFont typeface="Arial" panose="020B0604020202020204" pitchFamily="34" charset="0"/>
              <a:buChar char="•"/>
            </a:pPr>
            <a:r>
              <a:rPr lang="en-GB" sz="2400" b="1" dirty="0">
                <a:solidFill>
                  <a:schemeClr val="accent2">
                    <a:lumMod val="60000"/>
                    <a:lumOff val="40000"/>
                  </a:schemeClr>
                </a:solidFill>
                <a:latin typeface="Century Gothic" panose="020B0502020202020204" pitchFamily="34" charset="0"/>
              </a:rPr>
              <a:t>Pb</a:t>
            </a:r>
            <a:r>
              <a:rPr lang="en-GB" sz="2400" b="1" baseline="30000" dirty="0">
                <a:solidFill>
                  <a:schemeClr val="accent2">
                    <a:lumMod val="60000"/>
                    <a:lumOff val="40000"/>
                  </a:schemeClr>
                </a:solidFill>
                <a:latin typeface="Century Gothic" panose="020B0502020202020204" pitchFamily="34" charset="0"/>
              </a:rPr>
              <a:t>2+</a:t>
            </a:r>
            <a:r>
              <a:rPr lang="en-GB" sz="2400" b="1" dirty="0">
                <a:solidFill>
                  <a:schemeClr val="accent2">
                    <a:lumMod val="60000"/>
                    <a:lumOff val="40000"/>
                  </a:schemeClr>
                </a:solidFill>
                <a:latin typeface="Century Gothic" panose="020B0502020202020204" pitchFamily="34" charset="0"/>
              </a:rPr>
              <a:t> + 2e</a:t>
            </a:r>
            <a:r>
              <a:rPr lang="en-GB" sz="24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 Pb</a:t>
            </a:r>
            <a:endParaRPr lang="en-US" sz="2400" b="1" dirty="0">
              <a:solidFill>
                <a:schemeClr val="accent2">
                  <a:lumMod val="60000"/>
                  <a:lumOff val="40000"/>
                </a:schemeClr>
              </a:solidFill>
              <a:latin typeface="Century Gothic" panose="020B0502020202020204" pitchFamily="34" charset="0"/>
            </a:endParaRPr>
          </a:p>
        </p:txBody>
      </p:sp>
    </p:spTree>
    <p:extLst>
      <p:ext uri="{BB962C8B-B14F-4D97-AF65-F5344CB8AC3E}">
        <p14:creationId xmlns:p14="http://schemas.microsoft.com/office/powerpoint/2010/main" val="4250167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84FBE01-43A1-08DC-399D-192255E3E4A8}"/>
              </a:ext>
            </a:extLst>
          </p:cNvPr>
          <p:cNvPicPr>
            <a:picLocks noChangeAspect="1"/>
          </p:cNvPicPr>
          <p:nvPr/>
        </p:nvPicPr>
        <p:blipFill>
          <a:blip r:embed="rId3"/>
          <a:stretch>
            <a:fillRect/>
          </a:stretch>
        </p:blipFill>
        <p:spPr>
          <a:xfrm>
            <a:off x="540000" y="1327196"/>
            <a:ext cx="10446369" cy="2023984"/>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B</a:t>
            </a:r>
          </a:p>
        </p:txBody>
      </p:sp>
      <p:sp>
        <p:nvSpPr>
          <p:cNvPr id="7" name="TextBox 6">
            <a:extLst>
              <a:ext uri="{FF2B5EF4-FFF2-40B4-BE49-F238E27FC236}">
                <a16:creationId xmlns:a16="http://schemas.microsoft.com/office/drawing/2014/main" id="{C437DBA7-4508-F044-7A80-2236B08F5ED3}"/>
              </a:ext>
            </a:extLst>
          </p:cNvPr>
          <p:cNvSpPr txBox="1"/>
          <p:nvPr/>
        </p:nvSpPr>
        <p:spPr>
          <a:xfrm>
            <a:off x="898138" y="2598003"/>
            <a:ext cx="9730092" cy="830997"/>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Inert substances are very unreactive so they wont react with ions in the electrolyte and take part in unwanted reactions.</a:t>
            </a:r>
            <a:endParaRPr lang="en-GB" sz="2400" b="1" baseline="30000" dirty="0">
              <a:solidFill>
                <a:schemeClr val="accent2">
                  <a:lumMod val="60000"/>
                  <a:lumOff val="40000"/>
                </a:schemeClr>
              </a:solidFill>
              <a:latin typeface="Century Gothic" panose="020B0502020202020204" pitchFamily="34" charset="0"/>
            </a:endParaRPr>
          </a:p>
        </p:txBody>
      </p:sp>
    </p:spTree>
    <p:extLst>
      <p:ext uri="{BB962C8B-B14F-4D97-AF65-F5344CB8AC3E}">
        <p14:creationId xmlns:p14="http://schemas.microsoft.com/office/powerpoint/2010/main" val="2079300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EDD8EE-B6F2-3F05-1BB4-D5DC19440B09}"/>
              </a:ext>
            </a:extLst>
          </p:cNvPr>
          <p:cNvPicPr>
            <a:picLocks noChangeAspect="1"/>
          </p:cNvPicPr>
          <p:nvPr/>
        </p:nvPicPr>
        <p:blipFill>
          <a:blip r:embed="rId3"/>
          <a:stretch>
            <a:fillRect/>
          </a:stretch>
        </p:blipFill>
        <p:spPr>
          <a:xfrm>
            <a:off x="540000" y="846000"/>
            <a:ext cx="8010454" cy="5613165"/>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C</a:t>
            </a:r>
          </a:p>
        </p:txBody>
      </p:sp>
      <p:sp>
        <p:nvSpPr>
          <p:cNvPr id="9" name="TextBox 8">
            <a:extLst>
              <a:ext uri="{FF2B5EF4-FFF2-40B4-BE49-F238E27FC236}">
                <a16:creationId xmlns:a16="http://schemas.microsoft.com/office/drawing/2014/main" id="{D633078D-EBA1-1E93-1370-CC0FD2DCF1B0}"/>
              </a:ext>
            </a:extLst>
          </p:cNvPr>
          <p:cNvSpPr txBox="1"/>
          <p:nvPr/>
        </p:nvSpPr>
        <p:spPr>
          <a:xfrm>
            <a:off x="1694767" y="5491970"/>
            <a:ext cx="8775159" cy="461665"/>
          </a:xfrm>
          <a:prstGeom prst="rect">
            <a:avLst/>
          </a:prstGeom>
          <a:solidFill>
            <a:schemeClr val="bg1"/>
          </a:solid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Generates a current to flow through the electrolyte​/circuit</a:t>
            </a:r>
            <a:endParaRPr lang="en-GB" sz="2400" b="1" baseline="-25000" dirty="0">
              <a:solidFill>
                <a:schemeClr val="accent2">
                  <a:lumMod val="60000"/>
                  <a:lumOff val="40000"/>
                </a:schemeClr>
              </a:solidFill>
              <a:latin typeface="Century Gothic" panose="020B0502020202020204" pitchFamily="34" charset="0"/>
            </a:endParaRPr>
          </a:p>
        </p:txBody>
      </p:sp>
      <p:pic>
        <p:nvPicPr>
          <p:cNvPr id="6" name="Picture 5">
            <a:extLst>
              <a:ext uri="{FF2B5EF4-FFF2-40B4-BE49-F238E27FC236}">
                <a16:creationId xmlns:a16="http://schemas.microsoft.com/office/drawing/2014/main" id="{BEA5E8C0-75B4-497E-9603-B6E647C53D3B}"/>
              </a:ext>
            </a:extLst>
          </p:cNvPr>
          <p:cNvPicPr>
            <a:picLocks noChangeAspect="1"/>
          </p:cNvPicPr>
          <p:nvPr/>
        </p:nvPicPr>
        <p:blipFill>
          <a:blip r:embed="rId4"/>
          <a:stretch>
            <a:fillRect/>
          </a:stretch>
        </p:blipFill>
        <p:spPr>
          <a:xfrm>
            <a:off x="3143351" y="4563437"/>
            <a:ext cx="1375856" cy="710119"/>
          </a:xfrm>
          <a:prstGeom prst="rect">
            <a:avLst/>
          </a:prstGeom>
        </p:spPr>
      </p:pic>
      <p:grpSp>
        <p:nvGrpSpPr>
          <p:cNvPr id="18" name="Group 17">
            <a:extLst>
              <a:ext uri="{FF2B5EF4-FFF2-40B4-BE49-F238E27FC236}">
                <a16:creationId xmlns:a16="http://schemas.microsoft.com/office/drawing/2014/main" id="{AF5DF942-3F6B-D6FA-0E93-E71D42405F75}"/>
              </a:ext>
            </a:extLst>
          </p:cNvPr>
          <p:cNvGrpSpPr/>
          <p:nvPr/>
        </p:nvGrpSpPr>
        <p:grpSpPr>
          <a:xfrm>
            <a:off x="4506317" y="1559375"/>
            <a:ext cx="4044137" cy="1200329"/>
            <a:chOff x="4506317" y="1559375"/>
            <a:chExt cx="4044137" cy="1200329"/>
          </a:xfrm>
        </p:grpSpPr>
        <p:cxnSp>
          <p:nvCxnSpPr>
            <p:cNvPr id="16" name="Straight Arrow Connector 15">
              <a:extLst>
                <a:ext uri="{FF2B5EF4-FFF2-40B4-BE49-F238E27FC236}">
                  <a16:creationId xmlns:a16="http://schemas.microsoft.com/office/drawing/2014/main" id="{9BC0F5A0-FF87-0691-F6F1-0900976A2D7A}"/>
                </a:ext>
              </a:extLst>
            </p:cNvPr>
            <p:cNvCxnSpPr/>
            <p:nvPr/>
          </p:nvCxnSpPr>
          <p:spPr>
            <a:xfrm flipH="1">
              <a:off x="4506317" y="2159540"/>
              <a:ext cx="804986" cy="50583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191CB63A-736E-E729-A9D7-9218BD80164C}"/>
                </a:ext>
              </a:extLst>
            </p:cNvPr>
            <p:cNvSpPr txBox="1"/>
            <p:nvPr/>
          </p:nvSpPr>
          <p:spPr>
            <a:xfrm>
              <a:off x="5350213" y="1559375"/>
              <a:ext cx="3200241" cy="1200329"/>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If not in contact with electrolyte, then current cannot flow</a:t>
              </a:r>
              <a:endParaRPr lang="en-GB" sz="2400" b="1" baseline="-25000" dirty="0">
                <a:solidFill>
                  <a:schemeClr val="accent2">
                    <a:lumMod val="60000"/>
                    <a:lumOff val="40000"/>
                  </a:schemeClr>
                </a:solidFill>
                <a:latin typeface="Century Gothic" panose="020B0502020202020204" pitchFamily="34" charset="0"/>
              </a:endParaRPr>
            </a:p>
          </p:txBody>
        </p:sp>
      </p:grpSp>
      <p:grpSp>
        <p:nvGrpSpPr>
          <p:cNvPr id="19" name="Group 18">
            <a:extLst>
              <a:ext uri="{FF2B5EF4-FFF2-40B4-BE49-F238E27FC236}">
                <a16:creationId xmlns:a16="http://schemas.microsoft.com/office/drawing/2014/main" id="{2D0FCE5E-5750-C65D-AAFD-9EC9F14605C5}"/>
              </a:ext>
            </a:extLst>
          </p:cNvPr>
          <p:cNvGrpSpPr/>
          <p:nvPr/>
        </p:nvGrpSpPr>
        <p:grpSpPr>
          <a:xfrm>
            <a:off x="4545227" y="2875658"/>
            <a:ext cx="3966317" cy="830997"/>
            <a:chOff x="4545227" y="1743424"/>
            <a:chExt cx="3966317" cy="830997"/>
          </a:xfrm>
        </p:grpSpPr>
        <p:cxnSp>
          <p:nvCxnSpPr>
            <p:cNvPr id="20" name="Straight Arrow Connector 19">
              <a:extLst>
                <a:ext uri="{FF2B5EF4-FFF2-40B4-BE49-F238E27FC236}">
                  <a16:creationId xmlns:a16="http://schemas.microsoft.com/office/drawing/2014/main" id="{497DD325-E2B4-B797-2C6D-114F21B577EA}"/>
                </a:ext>
              </a:extLst>
            </p:cNvPr>
            <p:cNvCxnSpPr>
              <a:cxnSpLocks/>
            </p:cNvCxnSpPr>
            <p:nvPr/>
          </p:nvCxnSpPr>
          <p:spPr>
            <a:xfrm flipH="1">
              <a:off x="4545227" y="2159540"/>
              <a:ext cx="766076" cy="697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C2C197C-54AA-B860-2B64-E7B0D2809C38}"/>
                </a:ext>
              </a:extLst>
            </p:cNvPr>
            <p:cNvSpPr txBox="1"/>
            <p:nvPr/>
          </p:nvSpPr>
          <p:spPr>
            <a:xfrm>
              <a:off x="5311303" y="1743424"/>
              <a:ext cx="3200241" cy="830997"/>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Place electrodes in the electrolyte</a:t>
              </a:r>
              <a:endParaRPr lang="en-GB" sz="2400" b="1" baseline="-25000" dirty="0">
                <a:solidFill>
                  <a:schemeClr val="accent2">
                    <a:lumMod val="60000"/>
                    <a:lumOff val="40000"/>
                  </a:schemeClr>
                </a:solidFill>
                <a:latin typeface="Century Gothic" panose="020B0502020202020204" pitchFamily="34" charset="0"/>
              </a:endParaRPr>
            </a:p>
          </p:txBody>
        </p:sp>
      </p:grpSp>
    </p:spTree>
    <p:extLst>
      <p:ext uri="{BB962C8B-B14F-4D97-AF65-F5344CB8AC3E}">
        <p14:creationId xmlns:p14="http://schemas.microsoft.com/office/powerpoint/2010/main" val="10745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7EDF6A-46FE-D085-4E57-57DC77B7E233}"/>
              </a:ext>
            </a:extLst>
          </p:cNvPr>
          <p:cNvPicPr>
            <a:picLocks noChangeAspect="1"/>
          </p:cNvPicPr>
          <p:nvPr/>
        </p:nvPicPr>
        <p:blipFill>
          <a:blip r:embed="rId3"/>
          <a:stretch>
            <a:fillRect/>
          </a:stretch>
        </p:blipFill>
        <p:spPr>
          <a:xfrm>
            <a:off x="540000" y="969890"/>
            <a:ext cx="10583873" cy="4983438"/>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C</a:t>
            </a:r>
          </a:p>
        </p:txBody>
      </p:sp>
      <p:sp>
        <p:nvSpPr>
          <p:cNvPr id="8" name="TextBox 7">
            <a:extLst>
              <a:ext uri="{FF2B5EF4-FFF2-40B4-BE49-F238E27FC236}">
                <a16:creationId xmlns:a16="http://schemas.microsoft.com/office/drawing/2014/main" id="{B3583CFF-EDA7-499C-BC53-417E055C0C92}"/>
              </a:ext>
            </a:extLst>
          </p:cNvPr>
          <p:cNvSpPr txBox="1"/>
          <p:nvPr/>
        </p:nvSpPr>
        <p:spPr>
          <a:xfrm>
            <a:off x="981936" y="2015320"/>
            <a:ext cx="9951953"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Sodium atom/element/metal</a:t>
            </a:r>
            <a:endParaRPr lang="en-GB" sz="2400" b="1" baseline="-25000" dirty="0">
              <a:solidFill>
                <a:schemeClr val="accent2">
                  <a:lumMod val="60000"/>
                  <a:lumOff val="40000"/>
                </a:schemeClr>
              </a:solidFill>
              <a:latin typeface="Century Gothic" panose="020B0502020202020204" pitchFamily="34" charset="0"/>
            </a:endParaRPr>
          </a:p>
        </p:txBody>
      </p:sp>
      <p:sp>
        <p:nvSpPr>
          <p:cNvPr id="9" name="TextBox 8">
            <a:extLst>
              <a:ext uri="{FF2B5EF4-FFF2-40B4-BE49-F238E27FC236}">
                <a16:creationId xmlns:a16="http://schemas.microsoft.com/office/drawing/2014/main" id="{D633078D-EBA1-1E93-1370-CC0FD2DCF1B0}"/>
              </a:ext>
            </a:extLst>
          </p:cNvPr>
          <p:cNvSpPr txBox="1"/>
          <p:nvPr/>
        </p:nvSpPr>
        <p:spPr>
          <a:xfrm>
            <a:off x="981936" y="2899953"/>
            <a:ext cx="9951953"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Na</a:t>
            </a:r>
            <a:r>
              <a:rPr lang="en-GB" sz="24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 e</a:t>
            </a:r>
            <a:r>
              <a:rPr lang="en-GB" sz="2400" b="1" baseline="30000" dirty="0">
                <a:solidFill>
                  <a:schemeClr val="accent2">
                    <a:lumMod val="60000"/>
                    <a:lumOff val="40000"/>
                  </a:schemeClr>
                </a:solidFill>
                <a:latin typeface="Century Gothic" panose="020B0502020202020204" pitchFamily="34" charset="0"/>
              </a:rPr>
              <a:t>-</a:t>
            </a:r>
            <a:r>
              <a:rPr lang="en-GB" sz="2400" b="1" dirty="0">
                <a:solidFill>
                  <a:schemeClr val="accent2">
                    <a:lumMod val="60000"/>
                    <a:lumOff val="40000"/>
                  </a:schemeClr>
                </a:solidFill>
                <a:latin typeface="Century Gothic" panose="020B0502020202020204" pitchFamily="34" charset="0"/>
              </a:rPr>
              <a:t> → Na</a:t>
            </a:r>
            <a:endParaRPr lang="en-US" sz="2400" b="1" dirty="0">
              <a:solidFill>
                <a:schemeClr val="accent2">
                  <a:lumMod val="60000"/>
                  <a:lumOff val="40000"/>
                </a:schemeClr>
              </a:solidFill>
              <a:latin typeface="Century Gothic" panose="020B0502020202020204" pitchFamily="34" charset="0"/>
            </a:endParaRPr>
          </a:p>
        </p:txBody>
      </p:sp>
      <p:sp>
        <p:nvSpPr>
          <p:cNvPr id="10" name="TextBox 9">
            <a:extLst>
              <a:ext uri="{FF2B5EF4-FFF2-40B4-BE49-F238E27FC236}">
                <a16:creationId xmlns:a16="http://schemas.microsoft.com/office/drawing/2014/main" id="{780BD6B0-94AC-1FDC-AA21-5FFD7008FCE4}"/>
              </a:ext>
            </a:extLst>
          </p:cNvPr>
          <p:cNvSpPr txBox="1"/>
          <p:nvPr/>
        </p:nvSpPr>
        <p:spPr>
          <a:xfrm>
            <a:off x="981935" y="3937598"/>
            <a:ext cx="9951953" cy="830997"/>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Bromine gas is produced at the anode because bromide ions are oxidised and discharged there. </a:t>
            </a:r>
            <a:endParaRPr lang="en-GB" sz="2400" b="1" u="sng" dirty="0">
              <a:solidFill>
                <a:schemeClr val="accent2">
                  <a:lumMod val="60000"/>
                  <a:lumOff val="40000"/>
                </a:schemeClr>
              </a:solidFill>
              <a:latin typeface="Century Gothic" panose="020B0502020202020204" pitchFamily="34" charset="0"/>
            </a:endParaRPr>
          </a:p>
        </p:txBody>
      </p:sp>
      <p:sp>
        <p:nvSpPr>
          <p:cNvPr id="5" name="TextBox 4">
            <a:extLst>
              <a:ext uri="{FF2B5EF4-FFF2-40B4-BE49-F238E27FC236}">
                <a16:creationId xmlns:a16="http://schemas.microsoft.com/office/drawing/2014/main" id="{3CF40B80-9DF3-466B-798C-8A041D96E281}"/>
              </a:ext>
            </a:extLst>
          </p:cNvPr>
          <p:cNvSpPr txBox="1"/>
          <p:nvPr/>
        </p:nvSpPr>
        <p:spPr>
          <a:xfrm>
            <a:off x="981935" y="5239633"/>
            <a:ext cx="10178065" cy="1569660"/>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Sodium bromide has a giant ionic lattice structure where there are many strong bonds of electrostatic attraction between ions. Therefore a great amount of energy is required to break these bonds to melt the solid into a liquid.</a:t>
            </a:r>
            <a:endParaRPr lang="en-GB" sz="2400" b="1" u="sng" dirty="0">
              <a:solidFill>
                <a:schemeClr val="accent2">
                  <a:lumMod val="60000"/>
                  <a:lumOff val="40000"/>
                </a:schemeClr>
              </a:solidFill>
              <a:latin typeface="Century Gothic" panose="020B0502020202020204" pitchFamily="34" charset="0"/>
            </a:endParaRPr>
          </a:p>
        </p:txBody>
      </p:sp>
    </p:spTree>
    <p:extLst>
      <p:ext uri="{BB962C8B-B14F-4D97-AF65-F5344CB8AC3E}">
        <p14:creationId xmlns:p14="http://schemas.microsoft.com/office/powerpoint/2010/main" val="851264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6F183-5F79-09A3-6E8A-E9768739B4CD}"/>
              </a:ext>
            </a:extLst>
          </p:cNvPr>
          <p:cNvSpPr>
            <a:spLocks noGrp="1"/>
          </p:cNvSpPr>
          <p:nvPr>
            <p:ph type="title"/>
          </p:nvPr>
        </p:nvSpPr>
        <p:spPr/>
        <p:txBody>
          <a:bodyPr/>
          <a:lstStyle/>
          <a:p>
            <a:r>
              <a:rPr lang="en-GB" dirty="0">
                <a:latin typeface="Century Gothic" panose="020B0502020202020204" pitchFamily="34" charset="0"/>
              </a:rPr>
              <a:t>Electrolysis triangle activity</a:t>
            </a:r>
          </a:p>
        </p:txBody>
      </p:sp>
      <p:pic>
        <p:nvPicPr>
          <p:cNvPr id="4" name="Picture 3" descr="Graphical user interface, text&#10;&#10;Description automatically generated">
            <a:extLst>
              <a:ext uri="{FF2B5EF4-FFF2-40B4-BE49-F238E27FC236}">
                <a16:creationId xmlns:a16="http://schemas.microsoft.com/office/drawing/2014/main" id="{A8BA850E-FA69-3835-B80E-30241BC91DF1}"/>
              </a:ext>
            </a:extLst>
          </p:cNvPr>
          <p:cNvPicPr>
            <a:picLocks noChangeAspect="1"/>
          </p:cNvPicPr>
          <p:nvPr/>
        </p:nvPicPr>
        <p:blipFill>
          <a:blip r:embed="rId2"/>
          <a:stretch>
            <a:fillRect/>
          </a:stretch>
        </p:blipFill>
        <p:spPr>
          <a:xfrm>
            <a:off x="6764400" y="203264"/>
            <a:ext cx="4518643" cy="6451472"/>
          </a:xfrm>
          <a:prstGeom prst="rect">
            <a:avLst/>
          </a:prstGeom>
          <a:ln>
            <a:solidFill>
              <a:schemeClr val="tx1"/>
            </a:solidFill>
          </a:ln>
        </p:spPr>
      </p:pic>
    </p:spTree>
    <p:extLst>
      <p:ext uri="{BB962C8B-B14F-4D97-AF65-F5344CB8AC3E}">
        <p14:creationId xmlns:p14="http://schemas.microsoft.com/office/powerpoint/2010/main" val="552181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540001" y="996078"/>
            <a:ext cx="10890000" cy="3046988"/>
          </a:xfrm>
          <a:prstGeom prst="rect">
            <a:avLst/>
          </a:prstGeom>
          <a:noFill/>
        </p:spPr>
        <p:txBody>
          <a:bodyPr wrap="square" rtlCol="0">
            <a:spAutoFit/>
          </a:bodyPr>
          <a:lstStyle/>
          <a:p>
            <a:pPr marL="457200" indent="-457200">
              <a:buAutoNum type="arabicPeriod"/>
            </a:pPr>
            <a:r>
              <a:rPr lang="en-GB" sz="2400" dirty="0">
                <a:latin typeface="Century Gothic" panose="020B0502020202020204" pitchFamily="34" charset="0"/>
              </a:rPr>
              <a:t> Sodium ions move to the negative electrode. Choose the best explanation for this.</a:t>
            </a:r>
          </a:p>
          <a:p>
            <a:pPr marL="342900" indent="-342900">
              <a:buFont typeface="Wingdings" pitchFamily="2" charset="2"/>
              <a:buChar char="q"/>
            </a:pPr>
            <a:r>
              <a:rPr lang="en-GB" sz="2400" dirty="0">
                <a:latin typeface="Century Gothic" panose="020B0502020202020204" pitchFamily="34" charset="0"/>
              </a:rPr>
              <a:t>A. Sodium electrons are negative so they are attracted to the negative electrode</a:t>
            </a:r>
          </a:p>
          <a:p>
            <a:pPr marL="342900" indent="-342900">
              <a:buFont typeface="Wingdings" pitchFamily="2" charset="2"/>
              <a:buChar char="q"/>
            </a:pPr>
            <a:r>
              <a:rPr lang="en-GB" sz="2400" dirty="0">
                <a:latin typeface="Century Gothic" panose="020B0502020202020204" pitchFamily="34" charset="0"/>
              </a:rPr>
              <a:t>B. Sodium ions are positive so they are attracted to the negative electrode</a:t>
            </a:r>
          </a:p>
          <a:p>
            <a:pPr marL="342900" indent="-342900">
              <a:buFont typeface="Wingdings" pitchFamily="2" charset="2"/>
              <a:buChar char="q"/>
            </a:pPr>
            <a:r>
              <a:rPr lang="en-GB" sz="2400" dirty="0">
                <a:latin typeface="Century Gothic" panose="020B0502020202020204" pitchFamily="34" charset="0"/>
              </a:rPr>
              <a:t>C. Sodium ions are negative and are attracted to the negative electrode</a:t>
            </a:r>
          </a:p>
        </p:txBody>
      </p:sp>
      <p:sp>
        <p:nvSpPr>
          <p:cNvPr id="4" name="TextBox 3">
            <a:extLst>
              <a:ext uri="{FF2B5EF4-FFF2-40B4-BE49-F238E27FC236}">
                <a16:creationId xmlns:a16="http://schemas.microsoft.com/office/drawing/2014/main" id="{49D9FD6F-2370-714D-B4BC-9DA02B16D063}"/>
              </a:ext>
            </a:extLst>
          </p:cNvPr>
          <p:cNvSpPr txBox="1"/>
          <p:nvPr/>
        </p:nvSpPr>
        <p:spPr>
          <a:xfrm>
            <a:off x="540000" y="4322714"/>
            <a:ext cx="10890000" cy="2308324"/>
          </a:xfrm>
          <a:prstGeom prst="rect">
            <a:avLst/>
          </a:prstGeom>
          <a:noFill/>
        </p:spPr>
        <p:txBody>
          <a:bodyPr wrap="square" rtlCol="0">
            <a:spAutoFit/>
          </a:bodyPr>
          <a:lstStyle/>
          <a:p>
            <a:r>
              <a:rPr lang="en-GB" sz="2400" dirty="0">
                <a:latin typeface="Century Gothic" panose="020B0502020202020204" pitchFamily="34" charset="0"/>
              </a:rPr>
              <a:t>2. Molten lead bromide was electrolysed using inert electrodes. Choose what was produced at the positive electrode (anode).</a:t>
            </a:r>
          </a:p>
          <a:p>
            <a:pPr marL="342900" indent="-342900">
              <a:buFont typeface="Wingdings" pitchFamily="2" charset="2"/>
              <a:buChar char="q"/>
            </a:pPr>
            <a:r>
              <a:rPr lang="en-GB" sz="2400" dirty="0">
                <a:latin typeface="Century Gothic" panose="020B0502020202020204" pitchFamily="34" charset="0"/>
              </a:rPr>
              <a:t>A. Bromine</a:t>
            </a:r>
          </a:p>
          <a:p>
            <a:pPr marL="342900" indent="-342900">
              <a:buFont typeface="Wingdings" pitchFamily="2" charset="2"/>
              <a:buChar char="q"/>
            </a:pPr>
            <a:r>
              <a:rPr lang="en-GB" sz="2400" dirty="0">
                <a:latin typeface="Century Gothic" panose="020B0502020202020204" pitchFamily="34" charset="0"/>
              </a:rPr>
              <a:t>B. Bromide ions</a:t>
            </a:r>
          </a:p>
          <a:p>
            <a:pPr marL="342900" indent="-342900">
              <a:buFont typeface="Wingdings" pitchFamily="2" charset="2"/>
              <a:buChar char="q"/>
            </a:pPr>
            <a:r>
              <a:rPr lang="en-GB" sz="2400" dirty="0">
                <a:latin typeface="Century Gothic" panose="020B0502020202020204" pitchFamily="34" charset="0"/>
              </a:rPr>
              <a:t>C. Lead </a:t>
            </a:r>
          </a:p>
          <a:p>
            <a:pPr marL="342900" indent="-342900">
              <a:buFont typeface="Wingdings" pitchFamily="2" charset="2"/>
              <a:buChar char="q"/>
            </a:pPr>
            <a:r>
              <a:rPr lang="en-GB" sz="2400" dirty="0">
                <a:latin typeface="Century Gothic" panose="020B0502020202020204" pitchFamily="34" charset="0"/>
              </a:rPr>
              <a:t>D. Lead ions</a:t>
            </a:r>
          </a:p>
        </p:txBody>
      </p:sp>
      <p:sp>
        <p:nvSpPr>
          <p:cNvPr id="6" name="TextBox 5">
            <a:extLst>
              <a:ext uri="{FF2B5EF4-FFF2-40B4-BE49-F238E27FC236}">
                <a16:creationId xmlns:a16="http://schemas.microsoft.com/office/drawing/2014/main" id="{414A8B36-6BDF-BE4B-8892-9B947E7C3878}"/>
              </a:ext>
            </a:extLst>
          </p:cNvPr>
          <p:cNvSpPr txBox="1"/>
          <p:nvPr/>
        </p:nvSpPr>
        <p:spPr>
          <a:xfrm>
            <a:off x="540000" y="2261107"/>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540000" y="4830545"/>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dirty="0">
                <a:latin typeface="Century Gothic" panose="020B0502020202020204" pitchFamily="34" charset="0"/>
              </a:rPr>
              <a:t>Answer the question below.</a:t>
            </a:r>
          </a:p>
        </p:txBody>
      </p:sp>
      <p:sp>
        <p:nvSpPr>
          <p:cNvPr id="5" name="TextBox 4">
            <a:extLst>
              <a:ext uri="{FF2B5EF4-FFF2-40B4-BE49-F238E27FC236}">
                <a16:creationId xmlns:a16="http://schemas.microsoft.com/office/drawing/2014/main" id="{FA56AB9A-831D-8048-BB27-E49EAE012180}"/>
              </a:ext>
            </a:extLst>
          </p:cNvPr>
          <p:cNvSpPr txBox="1"/>
          <p:nvPr/>
        </p:nvSpPr>
        <p:spPr>
          <a:xfrm>
            <a:off x="393042" y="1000391"/>
            <a:ext cx="10952037" cy="1569660"/>
          </a:xfrm>
          <a:prstGeom prst="rect">
            <a:avLst/>
          </a:prstGeom>
          <a:noFill/>
        </p:spPr>
        <p:txBody>
          <a:bodyPr wrap="none" rtlCol="0">
            <a:spAutoFit/>
          </a:bodyPr>
          <a:lstStyle/>
          <a:p>
            <a:r>
              <a:rPr lang="en-GB" sz="2400" dirty="0">
                <a:latin typeface="Century Gothic" panose="020B0502020202020204" pitchFamily="34" charset="0"/>
              </a:rPr>
              <a:t>3. Choose the correct statement.</a:t>
            </a:r>
          </a:p>
          <a:p>
            <a:pPr marL="342900" indent="-342900">
              <a:buFont typeface="Wingdings" pitchFamily="2" charset="2"/>
              <a:buChar char="q"/>
            </a:pPr>
            <a:r>
              <a:rPr lang="en-GB" sz="2400" dirty="0">
                <a:latin typeface="Century Gothic" panose="020B0502020202020204" pitchFamily="34" charset="0"/>
              </a:rPr>
              <a:t>A. Negative ions gain electrons from the positively charged cathode</a:t>
            </a:r>
          </a:p>
          <a:p>
            <a:pPr marL="342900" indent="-342900">
              <a:buFont typeface="Wingdings" pitchFamily="2" charset="2"/>
              <a:buChar char="q"/>
            </a:pPr>
            <a:r>
              <a:rPr lang="en-GB" sz="2400" dirty="0">
                <a:latin typeface="Century Gothic" panose="020B0502020202020204" pitchFamily="34" charset="0"/>
              </a:rPr>
              <a:t>B. Positive ions gain electrons from the negatively charged cathode</a:t>
            </a:r>
          </a:p>
          <a:p>
            <a:pPr marL="342900" indent="-342900">
              <a:buFont typeface="Wingdings" pitchFamily="2" charset="2"/>
              <a:buChar char="q"/>
            </a:pPr>
            <a:r>
              <a:rPr lang="en-GB" sz="2400" dirty="0">
                <a:latin typeface="Century Gothic" panose="020B0502020202020204" pitchFamily="34" charset="0"/>
              </a:rPr>
              <a:t>C. Negative ions lose electrons at the negatively charged cathode</a:t>
            </a:r>
          </a:p>
        </p:txBody>
      </p:sp>
      <p:sp>
        <p:nvSpPr>
          <p:cNvPr id="8" name="TextBox 7">
            <a:extLst>
              <a:ext uri="{FF2B5EF4-FFF2-40B4-BE49-F238E27FC236}">
                <a16:creationId xmlns:a16="http://schemas.microsoft.com/office/drawing/2014/main" id="{2D665B36-599A-0A4B-82CC-E13599829A11}"/>
              </a:ext>
            </a:extLst>
          </p:cNvPr>
          <p:cNvSpPr txBox="1"/>
          <p:nvPr/>
        </p:nvSpPr>
        <p:spPr>
          <a:xfrm>
            <a:off x="393042" y="1543698"/>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3262191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035309" cy="6432490"/>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u="sng" dirty="0">
                <a:solidFill>
                  <a:schemeClr val="dk1"/>
                </a:solidFill>
                <a:latin typeface="Century Gothic"/>
                <a:ea typeface="Century Gothic"/>
                <a:cs typeface="Century Gothic"/>
                <a:sym typeface="Century Gothic"/>
              </a:rPr>
              <a:t>Electrolysis of Molten Ionic Compounds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State the name of the two electrodes in an electrolysis set-up.</a:t>
            </a: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State the charge on these electrodes.</a:t>
            </a:r>
            <a:endParaRPr lang="en-GB" sz="2400" b="0" i="0" u="none" strike="noStrike" cap="none" dirty="0">
              <a:solidFill>
                <a:schemeClr val="dk1"/>
              </a:solidFill>
              <a:latin typeface="Century Gothic"/>
              <a:ea typeface="Century Gothic"/>
              <a:cs typeface="Century Gothic"/>
              <a:sym typeface="Century Gothic"/>
            </a:endParaRPr>
          </a:p>
          <a:p>
            <a:pPr marL="45720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Give one industrial use of electrolysis.</a:t>
            </a: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Aluminium oxide, Al</a:t>
            </a:r>
            <a:r>
              <a:rPr lang="en-GB" sz="2400" b="0" i="0" u="none" strike="noStrike" cap="none" baseline="-25000" dirty="0">
                <a:solidFill>
                  <a:schemeClr val="dk1"/>
                </a:solidFill>
                <a:latin typeface="Century Gothic"/>
                <a:ea typeface="Century Gothic"/>
                <a:cs typeface="Century Gothic"/>
                <a:sym typeface="Century Gothic"/>
              </a:rPr>
              <a:t>2</a:t>
            </a:r>
            <a:r>
              <a:rPr lang="en-GB" sz="2400" b="0" i="0" u="none" strike="noStrike" cap="none" dirty="0">
                <a:solidFill>
                  <a:schemeClr val="dk1"/>
                </a:solidFill>
                <a:latin typeface="Century Gothic"/>
                <a:ea typeface="Century Gothic"/>
                <a:cs typeface="Century Gothic"/>
                <a:sym typeface="Century Gothic"/>
              </a:rPr>
              <a:t>O</a:t>
            </a:r>
            <a:r>
              <a:rPr lang="en-GB" sz="2400" b="0" i="0" u="none" strike="noStrike" cap="none" baseline="-25000" dirty="0">
                <a:solidFill>
                  <a:schemeClr val="dk1"/>
                </a:solidFill>
                <a:latin typeface="Century Gothic"/>
                <a:ea typeface="Century Gothic"/>
                <a:cs typeface="Century Gothic"/>
                <a:sym typeface="Century Gothic"/>
              </a:rPr>
              <a:t>3</a:t>
            </a:r>
            <a:r>
              <a:rPr lang="en-GB" sz="2400" b="0" i="0" u="none" strike="noStrike" cap="none" dirty="0">
                <a:solidFill>
                  <a:schemeClr val="dk1"/>
                </a:solidFill>
                <a:latin typeface="Century Gothic"/>
                <a:ea typeface="Century Gothic"/>
                <a:cs typeface="Century Gothic"/>
                <a:sym typeface="Century Gothic"/>
              </a:rPr>
              <a:t>, is an ore of aluminium. Calculate the relative formula mass of aluminium oxide.</a:t>
            </a:r>
          </a:p>
          <a:p>
            <a:pPr marL="45720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State the formula for an aluminium ion.</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0" marR="0" lvl="0" indent="0" algn="l"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a:p>
            <a:pPr marL="457200" marR="0" lvl="0" indent="-45720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sym typeface="Century Gothic"/>
              </a:rPr>
              <a:t>State the formula for an oxide ion.</a:t>
            </a:r>
            <a:endParaRPr lang="en-GB" sz="2400" dirty="0">
              <a:solidFill>
                <a:schemeClr val="dk1"/>
              </a:solidFill>
              <a:latin typeface="Century Gothic"/>
              <a:sym typeface="Arial"/>
            </a:endParaRPr>
          </a:p>
          <a:p>
            <a:pPr marL="457200" marR="0" lvl="0" indent="-45720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sym typeface="Century Gothic"/>
              </a:rPr>
              <a:t>Which electrode would an oxide ion be attracted to?</a:t>
            </a:r>
          </a:p>
          <a:p>
            <a:pPr marL="457200" marR="0" lvl="0" indent="-45720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sym typeface="Century Gothic"/>
              </a:rPr>
              <a:t>State the formula for a hydrogen ion.</a:t>
            </a:r>
          </a:p>
          <a:p>
            <a:pPr marL="457200" marR="0" lvl="0" indent="-45720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sym typeface="Century Gothic"/>
              </a:rPr>
              <a:t>What type of substance always contains hydrogen ions?</a:t>
            </a:r>
          </a:p>
          <a:p>
            <a:pPr marL="457200" marR="0" lvl="0" indent="-45720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sym typeface="Century Gothic"/>
            </a:endParaRPr>
          </a:p>
        </p:txBody>
      </p:sp>
      <p:pic>
        <p:nvPicPr>
          <p:cNvPr id="2" name="Picture 1" descr="A picture containing clipart&#10;&#10;Description automatically generated">
            <a:extLst>
              <a:ext uri="{FF2B5EF4-FFF2-40B4-BE49-F238E27FC236}">
                <a16:creationId xmlns:a16="http://schemas.microsoft.com/office/drawing/2014/main" id="{A3EBBA9F-A554-3C45-0163-4175520F56F9}"/>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82943" y="5825856"/>
            <a:ext cx="1121360" cy="536108"/>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2245232753"/>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C4.2.9</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4109397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784840" cy="6001603"/>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u="sng" dirty="0">
                <a:solidFill>
                  <a:schemeClr val="dk1"/>
                </a:solidFill>
                <a:latin typeface="Century Gothic"/>
                <a:ea typeface="Century Gothic"/>
                <a:cs typeface="Century Gothic"/>
                <a:sym typeface="Century Gothic"/>
              </a:rPr>
              <a:t>Electrolysis of Molten Ionic Compounds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algn="just">
              <a:buClr>
                <a:srgbClr val="000000"/>
              </a:buClr>
              <a:buSzPts val="2400"/>
            </a:pPr>
            <a:r>
              <a:rPr lang="en-GB" sz="2000" dirty="0">
                <a:solidFill>
                  <a:schemeClr val="dk1"/>
                </a:solidFill>
                <a:latin typeface="Century Gothic"/>
                <a:ea typeface="Arial"/>
                <a:cs typeface="Arial"/>
                <a:sym typeface="Century Gothic"/>
              </a:rPr>
              <a:t>Many companies are busy coming up with new ideas to help us move to a more sustainable future. One way of doing this would be by using electric cars and motorcycles instead of transport fuelled by fossil fuels. In Argentina, a student called Santiago Hernandez had an idea when he was studying the topic of electrolysis. He wondered if it could be used to propel a vehicle. Now, he has invented an electric motor which runs on salt water, with no other fuel needed. The design will need more modifications before it will produce enough electricity for full-size vehicles.</a:t>
            </a:r>
            <a:endParaRPr lang="en-GB" sz="2000" b="0" i="0" u="none" strike="noStrike" cap="none" dirty="0">
              <a:solidFill>
                <a:schemeClr val="dk1"/>
              </a:solidFill>
              <a:latin typeface="Century Gothic"/>
              <a:ea typeface="Arial"/>
              <a:cs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State one change that we could make to our lifestyles towards a more sustainable future.</a:t>
            </a:r>
            <a:endParaRPr sz="2000" b="0" i="0" u="none" strike="noStrike" cap="none" dirty="0">
              <a:solidFill>
                <a:schemeClr val="dk1"/>
              </a:solidFill>
              <a:latin typeface="Century Gothic"/>
              <a:ea typeface="Century Gothic"/>
              <a:cs typeface="Century Gothic"/>
              <a:sym typeface="Century Gothic"/>
            </a:endParaRPr>
          </a:p>
          <a:p>
            <a:pPr marL="45720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Where is Santiago Hernandez from?</a:t>
            </a:r>
            <a:endParaRPr sz="2000" b="0" i="0" u="none" strike="noStrike" cap="none" dirty="0">
              <a:solidFill>
                <a:schemeClr val="dk1"/>
              </a:solidFill>
              <a:latin typeface="Century Gothic"/>
              <a:ea typeface="Century Gothic"/>
              <a:cs typeface="Century Gothic"/>
              <a:sym typeface="Century Gothic"/>
            </a:endParaRPr>
          </a:p>
          <a:p>
            <a:pPr marL="45720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What did Santiago think that electrolysis could be used for?</a:t>
            </a:r>
            <a:endParaRPr lang="en-GB" sz="2000" dirty="0">
              <a:solidFill>
                <a:schemeClr val="dk1"/>
              </a:solidFill>
              <a:latin typeface="Century Gothic"/>
              <a:ea typeface="Century Gothic"/>
              <a:cs typeface="Century Gothic"/>
            </a:endParaRPr>
          </a:p>
          <a:p>
            <a:pPr marL="45720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What does Santiago's motor need to work?</a:t>
            </a:r>
            <a:endParaRPr lang="en-GB" sz="2000" dirty="0">
              <a:solidFill>
                <a:schemeClr val="dk1"/>
              </a:solidFill>
              <a:latin typeface="Century Gothic"/>
              <a:ea typeface="Century Gothic"/>
              <a:cs typeface="Century Gothic"/>
            </a:endParaRPr>
          </a:p>
          <a:p>
            <a:pPr marL="45720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Why isn't Santiago's motor ready to use in cars now?</a:t>
            </a:r>
            <a:endParaRPr lang="en-GB" sz="2400" dirty="0">
              <a:solidFill>
                <a:schemeClr val="dk1"/>
              </a:solidFill>
              <a:latin typeface="Century Gothic"/>
              <a:ea typeface="Century Gothic"/>
              <a:cs typeface="Century Gothic"/>
              <a:sym typeface="Century Gothic"/>
            </a:endParaRPr>
          </a:p>
        </p:txBody>
      </p:sp>
      <p:pic>
        <p:nvPicPr>
          <p:cNvPr id="2" name="Picture 1" descr="A picture containing clipart&#10;&#10;Description automatically generated">
            <a:extLst>
              <a:ext uri="{FF2B5EF4-FFF2-40B4-BE49-F238E27FC236}">
                <a16:creationId xmlns:a16="http://schemas.microsoft.com/office/drawing/2014/main" id="{37A0A183-29C9-5BFB-481F-029CC69E0C05}"/>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82943" y="5825856"/>
            <a:ext cx="1121360" cy="536108"/>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C4.2.9</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102199"/>
            <a:ext cx="8569208" cy="430800"/>
          </a:xfrm>
        </p:spPr>
        <p:txBody>
          <a:bodyPr/>
          <a:lstStyle/>
          <a:p>
            <a:r>
              <a:rPr lang="en-US" dirty="0">
                <a:latin typeface="Century Gothic" panose="020B0502020202020204" pitchFamily="34" charset="0"/>
              </a:rPr>
              <a:t>Electrolysis of Molten Ionic Compounds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17/11/2025</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4" name="Picture 3" descr="A picture containing clipart&#10;&#10;Description automatically generated">
            <a:extLst>
              <a:ext uri="{FF2B5EF4-FFF2-40B4-BE49-F238E27FC236}">
                <a16:creationId xmlns:a16="http://schemas.microsoft.com/office/drawing/2014/main" id="{512908FF-F362-CABF-4D3C-D74B14390320}"/>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32687" y="5391781"/>
            <a:ext cx="1121360" cy="536108"/>
          </a:xfrm>
          <a:prstGeom prst="rect">
            <a:avLst/>
          </a:prstGeom>
        </p:spPr>
      </p:pic>
      <p:pic>
        <p:nvPicPr>
          <p:cNvPr id="6" name="Picture 5">
            <a:extLst>
              <a:ext uri="{FF2B5EF4-FFF2-40B4-BE49-F238E27FC236}">
                <a16:creationId xmlns:a16="http://schemas.microsoft.com/office/drawing/2014/main" id="{10DC21D1-CD77-5D67-0FD0-F42C875F43B9}"/>
              </a:ext>
            </a:extLst>
          </p:cNvPr>
          <p:cNvPicPr>
            <a:picLocks noChangeAspect="1"/>
          </p:cNvPicPr>
          <p:nvPr/>
        </p:nvPicPr>
        <p:blipFill>
          <a:blip r:embed="rId4"/>
          <a:stretch>
            <a:fillRect/>
          </a:stretch>
        </p:blipFill>
        <p:spPr>
          <a:xfrm>
            <a:off x="6629787" y="-316470"/>
            <a:ext cx="6204857" cy="6204857"/>
          </a:xfrm>
          <a:prstGeom prst="rect">
            <a:avLst/>
          </a:prstGeom>
        </p:spPr>
      </p:pic>
      <p:pic>
        <p:nvPicPr>
          <p:cNvPr id="7" name="Picture 6" descr="Icon&#10;&#10;Description automatically generated">
            <a:extLst>
              <a:ext uri="{FF2B5EF4-FFF2-40B4-BE49-F238E27FC236}">
                <a16:creationId xmlns:a16="http://schemas.microsoft.com/office/drawing/2014/main" id="{367250F5-328F-5760-76A7-0833183DAE45}"/>
              </a:ext>
            </a:extLst>
          </p:cNvPr>
          <p:cNvPicPr>
            <a:picLocks noChangeAspect="1"/>
          </p:cNvPicPr>
          <p:nvPr/>
        </p:nvPicPr>
        <p:blipFill>
          <a:blip r:embed="rId5"/>
          <a:stretch>
            <a:fillRect/>
          </a:stretch>
        </p:blipFill>
        <p:spPr>
          <a:xfrm>
            <a:off x="11235659" y="3863543"/>
            <a:ext cx="837234" cy="432292"/>
          </a:xfrm>
          <a:prstGeom prst="rect">
            <a:avLst/>
          </a:prstGeom>
        </p:spPr>
      </p:pic>
      <p:sp>
        <p:nvSpPr>
          <p:cNvPr id="8" name="TextBox 1">
            <a:extLst>
              <a:ext uri="{FF2B5EF4-FFF2-40B4-BE49-F238E27FC236}">
                <a16:creationId xmlns:a16="http://schemas.microsoft.com/office/drawing/2014/main" id="{70DA0E23-D50D-0751-54A6-8FC074D6C214}"/>
              </a:ext>
            </a:extLst>
          </p:cNvPr>
          <p:cNvSpPr txBox="1"/>
          <p:nvPr/>
        </p:nvSpPr>
        <p:spPr>
          <a:xfrm>
            <a:off x="148541" y="4515273"/>
            <a:ext cx="9424356" cy="3539430"/>
          </a:xfrm>
          <a:prstGeom prst="rect">
            <a:avLst/>
          </a:prstGeom>
          <a:noFill/>
        </p:spPr>
        <p:txBody>
          <a:bodyPr wrap="square" lIns="91440" tIns="45720" rIns="91440" bIns="4572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 PKR: Reactivity of Metals</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C4.2.2 </a:t>
            </a:r>
            <a:r>
              <a:rPr lang="en-US" sz="1400" dirty="0">
                <a:solidFill>
                  <a:srgbClr val="000000"/>
                </a:solidFill>
                <a:latin typeface="Century Gothic" panose="020B0502020202020204" pitchFamily="34" charset="0"/>
                <a:cs typeface="Arial"/>
                <a:sym typeface="Arial"/>
              </a:rPr>
              <a:t>Extracting Less Reactive Metals</a:t>
            </a:r>
            <a:endPar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C4.2.3 </a:t>
            </a:r>
            <a:r>
              <a:rPr lang="en-US" sz="1400" dirty="0">
                <a:solidFill>
                  <a:srgbClr val="000000"/>
                </a:solidFill>
                <a:latin typeface="Century Gothic" panose="020B0502020202020204" pitchFamily="34" charset="0"/>
                <a:cs typeface="Arial"/>
                <a:sym typeface="Arial"/>
              </a:rPr>
              <a:t>PKR: Ions, Ionic Bonding and Deducing Ionic Formulae</a:t>
            </a: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a:cs typeface="Arial"/>
                <a:sym typeface="Arial"/>
              </a:rPr>
              <a:t>C4.2.4 (HT) Ionic Equations and Displacement Reactions</a:t>
            </a:r>
            <a:endParaRPr lang="en-US" sz="14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C4.2.5 (HT) Writing Half Equations</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a:cs typeface="Arial"/>
                <a:sym typeface="Arial"/>
              </a:rPr>
              <a:t>C4.2.6 (HT) Ionic Equations for the Reactions of Acids and Metals</a:t>
            </a:r>
            <a:endParaRPr lang="en-US" sz="1400" i="0" u="none" strike="noStrike" kern="1200" cap="none" spc="0" normalizeH="0" baseline="0" noProof="0" dirty="0">
              <a:ln>
                <a:noFill/>
              </a:ln>
              <a:solidFill>
                <a:srgbClr val="000000"/>
              </a:solidFill>
              <a:effectLst/>
              <a:uLnTx/>
              <a:uFillTx/>
              <a:latin typeface="Century Gothic"/>
              <a:cs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r>
              <a:rPr lang="en-US" sz="1400" dirty="0">
                <a:solidFill>
                  <a:srgbClr val="000000"/>
                </a:solidFill>
                <a:latin typeface="Century Gothic" panose="020B0502020202020204" pitchFamily="34" charset="0"/>
                <a:cs typeface="Arial"/>
                <a:sym typeface="Arial"/>
              </a:rPr>
              <a:t>C4.2.7 Introduction to Electrolysis</a:t>
            </a:r>
            <a:endParaRPr lang="en-US" sz="1400" b="1" i="0" u="none" strike="noStrike" kern="1200" cap="none" spc="0" normalizeH="0" baseline="0" noProof="0" dirty="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a:t>
            </a: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.8 Extracting Metals by Electrolysis</a:t>
            </a:r>
          </a:p>
          <a:p>
            <a:pPr marL="285750" lvl="0" indent="-285750">
              <a:buFont typeface="Wingdings" pitchFamily="2" charset="2"/>
              <a:buChar char="Ø"/>
              <a:defRPr/>
            </a:pPr>
            <a:r>
              <a:rPr lang="en-US" sz="1400" b="1" dirty="0">
                <a:solidFill>
                  <a:srgbClr val="000000"/>
                </a:solidFill>
                <a:latin typeface="Century Gothic" panose="020B0502020202020204" pitchFamily="34" charset="0"/>
                <a:cs typeface="Arial"/>
                <a:sym typeface="Arial"/>
              </a:rPr>
              <a:t>C4.2.9 Electrolysis of Molten  Ionic Compounds</a:t>
            </a:r>
          </a:p>
          <a:p>
            <a:pPr lvl="0">
              <a:defRPr/>
            </a:pPr>
            <a:r>
              <a:rPr lang="en-US" sz="1400" dirty="0">
                <a:solidFill>
                  <a:srgbClr val="000000"/>
                </a:solidFill>
                <a:latin typeface="Century Gothic"/>
                <a:cs typeface="Arial"/>
                <a:sym typeface="Arial"/>
              </a:rPr>
              <a:t>C4.2.10 Electrolysis in Solutions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C4.2.11RP: Electrolysis of Aqueous Solutions 1</a:t>
            </a:r>
          </a:p>
          <a:p>
            <a:pPr>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C4.1.12 RP</a:t>
            </a:r>
            <a:r>
              <a:rPr lang="en-US" sz="1400" dirty="0">
                <a:solidFill>
                  <a:srgbClr val="000000"/>
                </a:solidFill>
                <a:latin typeface="Century Gothic" panose="020B0502020202020204" pitchFamily="34" charset="0"/>
                <a:cs typeface="Arial"/>
                <a:sym typeface="Arial"/>
              </a:rPr>
              <a:t>: Electrolysis of Aqueous Solutions 2</a:t>
            </a: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C4.1.13 TIF: Corrosion and its Prevention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C4.2.14 (HT) Obtaining Raw Materials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C4.2.15 Recycling Metals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C4.2.16 Feedback Lesson</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spTree>
    <p:extLst>
      <p:ext uri="{BB962C8B-B14F-4D97-AF65-F5344CB8AC3E}">
        <p14:creationId xmlns:p14="http://schemas.microsoft.com/office/powerpoint/2010/main" val="273997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677656"/>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Recall that during electrolysis, ions are discharged at the electrodes forming elements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Predict the ions discharged at each electrode</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(HT) Write half equations to describe the discharge of ions at each electrode</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350582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electrolysis</a:t>
            </a:r>
          </a:p>
        </p:txBody>
      </p:sp>
      <p:sp>
        <p:nvSpPr>
          <p:cNvPr id="14" name="Rectangle 13">
            <a:extLst>
              <a:ext uri="{FF2B5EF4-FFF2-40B4-BE49-F238E27FC236}">
                <a16:creationId xmlns:a16="http://schemas.microsoft.com/office/drawing/2014/main" id="{A2C825F2-5973-4048-9A5C-E0A4E794080E}"/>
              </a:ext>
            </a:extLst>
          </p:cNvPr>
          <p:cNvSpPr/>
          <p:nvPr/>
        </p:nvSpPr>
        <p:spPr>
          <a:xfrm>
            <a:off x="5023280" y="4891803"/>
            <a:ext cx="283041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anode</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950648"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discharged</a:t>
            </a:r>
          </a:p>
        </p:txBody>
      </p:sp>
      <p:sp>
        <p:nvSpPr>
          <p:cNvPr id="4" name="Rectangle 3">
            <a:extLst>
              <a:ext uri="{FF2B5EF4-FFF2-40B4-BE49-F238E27FC236}">
                <a16:creationId xmlns:a16="http://schemas.microsoft.com/office/drawing/2014/main" id="{EC4903BB-F56E-E085-E8D9-76D66B73FB13}"/>
              </a:ext>
            </a:extLst>
          </p:cNvPr>
          <p:cNvSpPr/>
          <p:nvPr/>
        </p:nvSpPr>
        <p:spPr>
          <a:xfrm>
            <a:off x="7945742" y="4891802"/>
            <a:ext cx="283041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cathode</a:t>
            </a:r>
          </a:p>
        </p:txBody>
      </p:sp>
      <p:sp>
        <p:nvSpPr>
          <p:cNvPr id="5" name="Rectangle 4">
            <a:extLst>
              <a:ext uri="{FF2B5EF4-FFF2-40B4-BE49-F238E27FC236}">
                <a16:creationId xmlns:a16="http://schemas.microsoft.com/office/drawing/2014/main" id="{F5C10E9C-C777-1537-9285-42DAE2BAD5DA}"/>
              </a:ext>
            </a:extLst>
          </p:cNvPr>
          <p:cNvSpPr/>
          <p:nvPr/>
        </p:nvSpPr>
        <p:spPr>
          <a:xfrm>
            <a:off x="5610966" y="5755169"/>
            <a:ext cx="350582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electrolyte</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Graphical user interface, text, application, email&#10;&#10;Description automatically generated">
            <a:extLst>
              <a:ext uri="{FF2B5EF4-FFF2-40B4-BE49-F238E27FC236}">
                <a16:creationId xmlns:a16="http://schemas.microsoft.com/office/drawing/2014/main" id="{96BD0B3A-675C-2FFB-5558-F958C1D62A56}"/>
              </a:ext>
            </a:extLst>
          </p:cNvPr>
          <p:cNvPicPr>
            <a:picLocks noChangeAspect="1"/>
          </p:cNvPicPr>
          <p:nvPr/>
        </p:nvPicPr>
        <p:blipFill>
          <a:blip r:embed="rId3"/>
          <a:stretch>
            <a:fillRect/>
          </a:stretch>
        </p:blipFill>
        <p:spPr>
          <a:xfrm>
            <a:off x="7119256" y="4219437"/>
            <a:ext cx="4215493" cy="2398343"/>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blue liquid in a glass container&#10;&#10;AI-generated content may be incorrect.">
            <a:extLst>
              <a:ext uri="{FF2B5EF4-FFF2-40B4-BE49-F238E27FC236}">
                <a16:creationId xmlns:a16="http://schemas.microsoft.com/office/drawing/2014/main" id="{1C8F8EBB-1307-ED4E-B0DB-170E99ABC951}"/>
              </a:ext>
            </a:extLst>
          </p:cNvPr>
          <p:cNvPicPr>
            <a:picLocks noChangeAspect="1"/>
          </p:cNvPicPr>
          <p:nvPr/>
        </p:nvPicPr>
        <p:blipFill>
          <a:blip r:embed="rId3"/>
          <a:stretch>
            <a:fillRect/>
          </a:stretch>
        </p:blipFill>
        <p:spPr>
          <a:xfrm>
            <a:off x="499618" y="819150"/>
            <a:ext cx="3267710" cy="3321722"/>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What happens to a </a:t>
            </a:r>
            <a:r>
              <a:rPr lang="en-US" u="sng" dirty="0">
                <a:latin typeface="Century Gothic" panose="020B0502020202020204" pitchFamily="34" charset="0"/>
              </a:rPr>
              <a:t>positive ion </a:t>
            </a:r>
            <a:r>
              <a:rPr lang="en-US" dirty="0">
                <a:latin typeface="Century Gothic" panose="020B0502020202020204" pitchFamily="34" charset="0"/>
              </a:rPr>
              <a:t>in the electrolyte?</a:t>
            </a:r>
          </a:p>
        </p:txBody>
      </p:sp>
      <p:sp>
        <p:nvSpPr>
          <p:cNvPr id="3" name="TextBox 2">
            <a:extLst>
              <a:ext uri="{FF2B5EF4-FFF2-40B4-BE49-F238E27FC236}">
                <a16:creationId xmlns:a16="http://schemas.microsoft.com/office/drawing/2014/main" id="{C016FFB1-F3E3-714C-AFDF-EF98170FA663}"/>
              </a:ext>
            </a:extLst>
          </p:cNvPr>
          <p:cNvSpPr txBox="1"/>
          <p:nvPr/>
        </p:nvSpPr>
        <p:spPr>
          <a:xfrm>
            <a:off x="4280454" y="969989"/>
            <a:ext cx="7195930" cy="1938992"/>
          </a:xfrm>
          <a:prstGeom prst="rect">
            <a:avLst/>
          </a:prstGeom>
          <a:noFill/>
        </p:spPr>
        <p:txBody>
          <a:bodyPr wrap="square" rtlCol="0">
            <a:spAutoFit/>
          </a:bodyPr>
          <a:lstStyle/>
          <a:p>
            <a:r>
              <a:rPr lang="en-GB" sz="2400" dirty="0">
                <a:latin typeface="Century Gothic" panose="020B0502020202020204" pitchFamily="34" charset="0"/>
              </a:rPr>
              <a:t>Let’s take the example of</a:t>
            </a:r>
            <a:r>
              <a:rPr lang="en-GB" sz="2400" b="1" dirty="0">
                <a:latin typeface="Century Gothic" panose="020B0502020202020204" pitchFamily="34" charset="0"/>
              </a:rPr>
              <a:t> molten sodium chloride.</a:t>
            </a:r>
          </a:p>
          <a:p>
            <a:endParaRPr lang="en-GB" sz="2400" b="1" dirty="0">
              <a:latin typeface="Century Gothic" panose="020B0502020202020204" pitchFamily="34" charset="0"/>
            </a:endParaRPr>
          </a:p>
          <a:p>
            <a:r>
              <a:rPr lang="en-GB" sz="2400" dirty="0">
                <a:latin typeface="Century Gothic" panose="020B0502020202020204" pitchFamily="34" charset="0"/>
              </a:rPr>
              <a:t>Sodium chloride contains one positive ion (cation): </a:t>
            </a:r>
            <a:r>
              <a:rPr lang="en-GB" sz="2400" b="1" u="sng" dirty="0">
                <a:latin typeface="Century Gothic" panose="020B0502020202020204" pitchFamily="34" charset="0"/>
              </a:rPr>
              <a:t>Na</a:t>
            </a:r>
            <a:r>
              <a:rPr lang="en-GB" sz="2400" b="1" u="sng" baseline="30000" dirty="0">
                <a:latin typeface="Century Gothic" panose="020B0502020202020204" pitchFamily="34" charset="0"/>
              </a:rPr>
              <a:t>+</a:t>
            </a:r>
            <a:r>
              <a:rPr lang="en-GB" sz="2400" dirty="0">
                <a:latin typeface="Century Gothic" panose="020B0502020202020204" pitchFamily="34" charset="0"/>
              </a:rPr>
              <a:t>.</a:t>
            </a:r>
          </a:p>
        </p:txBody>
      </p:sp>
      <p:sp>
        <p:nvSpPr>
          <p:cNvPr id="6" name="TextBox 5">
            <a:extLst>
              <a:ext uri="{FF2B5EF4-FFF2-40B4-BE49-F238E27FC236}">
                <a16:creationId xmlns:a16="http://schemas.microsoft.com/office/drawing/2014/main" id="{1C49F220-4EED-A942-A0A3-0EFEDAF2C3A0}"/>
              </a:ext>
            </a:extLst>
          </p:cNvPr>
          <p:cNvSpPr txBox="1"/>
          <p:nvPr/>
        </p:nvSpPr>
        <p:spPr>
          <a:xfrm>
            <a:off x="3918471" y="3050260"/>
            <a:ext cx="7397229" cy="1200329"/>
          </a:xfrm>
          <a:prstGeom prst="rect">
            <a:avLst/>
          </a:prstGeom>
          <a:noFill/>
        </p:spPr>
        <p:txBody>
          <a:bodyPr wrap="square" rtlCol="0">
            <a:spAutoFit/>
          </a:bodyPr>
          <a:lstStyle/>
          <a:p>
            <a:pPr marL="457200" indent="-457200">
              <a:buAutoNum type="arabicPeriod"/>
            </a:pPr>
            <a:r>
              <a:rPr lang="en-GB" sz="2400" dirty="0">
                <a:latin typeface="Century Gothic" panose="020B0502020202020204" pitchFamily="34" charset="0"/>
              </a:rPr>
              <a:t>When the current Is switched on, </a:t>
            </a:r>
            <a:r>
              <a:rPr lang="en-GB" sz="2400" b="1" dirty="0">
                <a:latin typeface="Century Gothic" panose="020B0502020202020204" pitchFamily="34" charset="0"/>
              </a:rPr>
              <a:t>the positive ion moves towards the negative electrode</a:t>
            </a:r>
            <a:r>
              <a:rPr lang="en-GB" sz="2400" dirty="0">
                <a:latin typeface="Century Gothic" panose="020B0502020202020204" pitchFamily="34" charset="0"/>
              </a:rPr>
              <a:t> (cathode)</a:t>
            </a:r>
          </a:p>
        </p:txBody>
      </p:sp>
      <p:pic>
        <p:nvPicPr>
          <p:cNvPr id="13" name="Picture 12" descr="Icon&#10;&#10;Description automatically generated">
            <a:extLst>
              <a:ext uri="{FF2B5EF4-FFF2-40B4-BE49-F238E27FC236}">
                <a16:creationId xmlns:a16="http://schemas.microsoft.com/office/drawing/2014/main" id="{779E6D3D-F128-FCCA-F5D9-E23A4F24D514}"/>
              </a:ext>
            </a:extLst>
          </p:cNvPr>
          <p:cNvPicPr>
            <a:picLocks noChangeAspect="1"/>
          </p:cNvPicPr>
          <p:nvPr/>
        </p:nvPicPr>
        <p:blipFill>
          <a:blip r:embed="rId4"/>
          <a:stretch>
            <a:fillRect/>
          </a:stretch>
        </p:blipFill>
        <p:spPr>
          <a:xfrm>
            <a:off x="1832494" y="2908981"/>
            <a:ext cx="717670" cy="717670"/>
          </a:xfrm>
          <a:prstGeom prst="rect">
            <a:avLst/>
          </a:prstGeom>
        </p:spPr>
      </p:pic>
      <p:sp>
        <p:nvSpPr>
          <p:cNvPr id="5" name="Google Shape;106;p2">
            <a:extLst>
              <a:ext uri="{FF2B5EF4-FFF2-40B4-BE49-F238E27FC236}">
                <a16:creationId xmlns:a16="http://schemas.microsoft.com/office/drawing/2014/main" id="{FF00C873-B858-30C2-FC49-6EAF10195B4F}"/>
              </a:ext>
            </a:extLst>
          </p:cNvPr>
          <p:cNvSpPr txBox="1"/>
          <p:nvPr/>
        </p:nvSpPr>
        <p:spPr>
          <a:xfrm>
            <a:off x="148171" y="5537856"/>
            <a:ext cx="11167529" cy="1200288"/>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400" b="1" i="1" u="none" strike="noStrike" cap="none" dirty="0">
                <a:solidFill>
                  <a:schemeClr val="dk1"/>
                </a:solidFill>
                <a:latin typeface="Century Gothic"/>
                <a:ea typeface="Century Gothic"/>
                <a:cs typeface="Century Gothic"/>
                <a:sym typeface="Century Gothic"/>
              </a:rPr>
              <a:t>Higher Tier only</a:t>
            </a:r>
            <a:endParaRPr sz="2400" b="1" i="1"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dirty="0">
                <a:solidFill>
                  <a:schemeClr val="dk1"/>
                </a:solidFill>
                <a:latin typeface="Century Gothic"/>
                <a:ea typeface="Arial"/>
                <a:cs typeface="Arial"/>
                <a:sym typeface="Century Gothic"/>
              </a:rPr>
              <a:t>This can be summarised with a half equation:</a:t>
            </a:r>
          </a:p>
          <a:p>
            <a:pPr marR="0" lvl="0" algn="ctr" rtl="0">
              <a:lnSpc>
                <a:spcPct val="100000"/>
              </a:lnSpc>
              <a:spcBef>
                <a:spcPts val="0"/>
              </a:spcBef>
              <a:spcAft>
                <a:spcPts val="0"/>
              </a:spcAft>
              <a:buClr>
                <a:schemeClr val="dk1"/>
              </a:buClr>
              <a:buSzPts val="2400"/>
            </a:pPr>
            <a:r>
              <a:rPr lang="en-GB" sz="2400" b="1" dirty="0">
                <a:latin typeface="Century Gothic"/>
                <a:ea typeface="Arial"/>
                <a:cs typeface="Arial"/>
                <a:sym typeface="Century Gothic"/>
              </a:rPr>
              <a:t>Na</a:t>
            </a:r>
            <a:r>
              <a:rPr lang="en-GB" sz="2400" b="1" baseline="30000" dirty="0">
                <a:latin typeface="Century Gothic"/>
                <a:ea typeface="Arial"/>
                <a:cs typeface="Arial"/>
                <a:sym typeface="Century Gothic"/>
              </a:rPr>
              <a:t>+</a:t>
            </a:r>
            <a:r>
              <a:rPr lang="en-GB" sz="2400" b="1" baseline="-25000" dirty="0">
                <a:latin typeface="Century Gothic"/>
                <a:ea typeface="Arial"/>
                <a:cs typeface="Arial"/>
                <a:sym typeface="Century Gothic"/>
              </a:rPr>
              <a:t>(l) </a:t>
            </a:r>
            <a:r>
              <a:rPr lang="en-GB" sz="2400" b="1" dirty="0">
                <a:latin typeface="Century Gothic"/>
                <a:ea typeface="Arial"/>
                <a:cs typeface="Arial"/>
                <a:sym typeface="Century Gothic"/>
              </a:rPr>
              <a:t>+ e</a:t>
            </a:r>
            <a:r>
              <a:rPr lang="en-GB" sz="3200" b="1" baseline="30000" dirty="0">
                <a:latin typeface="Century Gothic"/>
                <a:ea typeface="Arial"/>
                <a:cs typeface="Arial"/>
                <a:sym typeface="Century Gothic"/>
              </a:rPr>
              <a:t>-</a:t>
            </a:r>
            <a:r>
              <a:rPr lang="en-GB" sz="2400" b="1" dirty="0">
                <a:latin typeface="Century Gothic"/>
                <a:ea typeface="Arial"/>
                <a:cs typeface="Arial"/>
                <a:sym typeface="Century Gothic"/>
              </a:rPr>
              <a:t> </a:t>
            </a:r>
            <a:r>
              <a:rPr lang="en-GB" sz="2400" b="1" i="0" u="none" strike="noStrike" cap="none" dirty="0">
                <a:latin typeface="Century Gothic"/>
                <a:sym typeface="Century Gothic"/>
              </a:rPr>
              <a:t>→ Na</a:t>
            </a:r>
            <a:r>
              <a:rPr lang="en-GB" sz="2400" b="1" i="0" u="none" strike="noStrike" cap="none" baseline="-25000" dirty="0">
                <a:latin typeface="Century Gothic"/>
                <a:sym typeface="Century Gothic"/>
              </a:rPr>
              <a:t>(</a:t>
            </a:r>
            <a:r>
              <a:rPr lang="en-GB" sz="2400" b="1" baseline="-25000" dirty="0">
                <a:latin typeface="Century Gothic"/>
                <a:sym typeface="Century Gothic"/>
              </a:rPr>
              <a:t>s</a:t>
            </a:r>
            <a:r>
              <a:rPr lang="en-GB" sz="2400" b="1" i="0" u="none" strike="noStrike" cap="none" baseline="-25000" dirty="0">
                <a:latin typeface="Century Gothic"/>
                <a:sym typeface="Century Gothic"/>
              </a:rPr>
              <a:t>)</a:t>
            </a:r>
            <a:endParaRPr lang="en-GB" sz="2400" b="1" baseline="-25000" dirty="0">
              <a:latin typeface="Century Gothic"/>
              <a:ea typeface="Arial"/>
              <a:cs typeface="Arial"/>
              <a:sym typeface="Century Gothic"/>
            </a:endParaRPr>
          </a:p>
        </p:txBody>
      </p:sp>
      <p:sp>
        <p:nvSpPr>
          <p:cNvPr id="9" name="TextBox 8">
            <a:extLst>
              <a:ext uri="{FF2B5EF4-FFF2-40B4-BE49-F238E27FC236}">
                <a16:creationId xmlns:a16="http://schemas.microsoft.com/office/drawing/2014/main" id="{88497858-20A6-646F-9B5A-1223355858B9}"/>
              </a:ext>
            </a:extLst>
          </p:cNvPr>
          <p:cNvSpPr txBox="1"/>
          <p:nvPr/>
        </p:nvSpPr>
        <p:spPr>
          <a:xfrm>
            <a:off x="539999" y="4275189"/>
            <a:ext cx="10936385" cy="1200329"/>
          </a:xfrm>
          <a:prstGeom prst="rect">
            <a:avLst/>
          </a:prstGeom>
          <a:noFill/>
        </p:spPr>
        <p:txBody>
          <a:bodyPr wrap="square">
            <a:spAutoFit/>
          </a:bodyPr>
          <a:lstStyle/>
          <a:p>
            <a:r>
              <a:rPr lang="en-GB" sz="2400" dirty="0">
                <a:latin typeface="Century Gothic" panose="020B0502020202020204" pitchFamily="34" charset="0"/>
              </a:rPr>
              <a:t>2. At the cathode, the cation is </a:t>
            </a:r>
            <a:r>
              <a:rPr lang="en-GB" sz="2400" b="1" dirty="0">
                <a:latin typeface="Century Gothic" panose="020B0502020202020204" pitchFamily="34" charset="0"/>
              </a:rPr>
              <a:t>discharged </a:t>
            </a:r>
            <a:r>
              <a:rPr lang="en-GB" sz="2400" dirty="0">
                <a:latin typeface="Century Gothic" panose="020B0502020202020204" pitchFamily="34" charset="0"/>
              </a:rPr>
              <a:t>(turns from an ion to an element)</a:t>
            </a:r>
          </a:p>
          <a:p>
            <a:r>
              <a:rPr lang="en-GB" sz="2400" dirty="0">
                <a:latin typeface="Century Gothic" panose="020B0502020202020204" pitchFamily="34" charset="0"/>
              </a:rPr>
              <a:t>3. The metal is </a:t>
            </a:r>
            <a:r>
              <a:rPr lang="en-GB" sz="2400" b="1" dirty="0">
                <a:latin typeface="Century Gothic" panose="020B0502020202020204" pitchFamily="34" charset="0"/>
              </a:rPr>
              <a:t>observed</a:t>
            </a:r>
            <a:r>
              <a:rPr lang="en-GB" sz="2400" dirty="0">
                <a:latin typeface="Century Gothic" panose="020B0502020202020204" pitchFamily="34" charset="0"/>
              </a:rPr>
              <a:t> to form at the cathode</a:t>
            </a:r>
          </a:p>
        </p:txBody>
      </p:sp>
    </p:spTree>
    <p:extLst>
      <p:ext uri="{BB962C8B-B14F-4D97-AF65-F5344CB8AC3E}">
        <p14:creationId xmlns:p14="http://schemas.microsoft.com/office/powerpoint/2010/main" val="314442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0.00221 0.00255 L -0.06992 0.00255 " pathEditMode="relative" ptsTypes="AA">
                                      <p:cBhvr>
                                        <p:cTn id="24" dur="2000" fill="hold"/>
                                        <p:tgtEl>
                                          <p:spTgt spid="13"/>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fade">
                                      <p:cBhvr>
                                        <p:cTn id="29" dur="500"/>
                                        <p:tgtEl>
                                          <p:spTgt spid="9">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
                                            <p:txEl>
                                              <p:pRg st="1" end="1"/>
                                            </p:txEl>
                                          </p:spTgt>
                                        </p:tgtEl>
                                        <p:attrNameLst>
                                          <p:attrName>style.visibility</p:attrName>
                                        </p:attrNameLst>
                                      </p:cBhvr>
                                      <p:to>
                                        <p:strVal val="visible"/>
                                      </p:to>
                                    </p:set>
                                    <p:animEffect transition="in" filter="fade">
                                      <p:cBhvr>
                                        <p:cTn id="34" dur="500"/>
                                        <p:tgtEl>
                                          <p:spTgt spid="9">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11ECE-6A13-CD44-B364-81DA37E99314}"/>
              </a:ext>
            </a:extLst>
          </p:cNvPr>
          <p:cNvSpPr>
            <a:spLocks noGrp="1"/>
          </p:cNvSpPr>
          <p:nvPr>
            <p:ph type="title"/>
          </p:nvPr>
        </p:nvSpPr>
        <p:spPr/>
        <p:txBody>
          <a:bodyPr/>
          <a:lstStyle/>
          <a:p>
            <a:r>
              <a:rPr lang="en-GB" dirty="0">
                <a:latin typeface="Century Gothic" panose="020B0502020202020204" pitchFamily="34" charset="0"/>
              </a:rPr>
              <a:t>Complete the table.</a:t>
            </a:r>
          </a:p>
        </p:txBody>
      </p:sp>
      <p:graphicFrame>
        <p:nvGraphicFramePr>
          <p:cNvPr id="3" name="Table 3">
            <a:extLst>
              <a:ext uri="{FF2B5EF4-FFF2-40B4-BE49-F238E27FC236}">
                <a16:creationId xmlns:a16="http://schemas.microsoft.com/office/drawing/2014/main" id="{583EB859-9273-D040-88B1-67ADD13BEC9C}"/>
              </a:ext>
            </a:extLst>
          </p:cNvPr>
          <p:cNvGraphicFramePr>
            <a:graphicFrameLocks noGrp="1"/>
          </p:cNvGraphicFramePr>
          <p:nvPr>
            <p:extLst>
              <p:ext uri="{D42A27DB-BD31-4B8C-83A1-F6EECF244321}">
                <p14:modId xmlns:p14="http://schemas.microsoft.com/office/powerpoint/2010/main" val="4009235277"/>
              </p:ext>
            </p:extLst>
          </p:nvPr>
        </p:nvGraphicFramePr>
        <p:xfrm>
          <a:off x="560944" y="1028585"/>
          <a:ext cx="10803742" cy="3931920"/>
        </p:xfrm>
        <a:graphic>
          <a:graphicData uri="http://schemas.openxmlformats.org/drawingml/2006/table">
            <a:tbl>
              <a:tblPr firstRow="1" bandRow="1">
                <a:tableStyleId>{5940675A-B579-460E-94D1-54222C63F5DA}</a:tableStyleId>
              </a:tblPr>
              <a:tblGrid>
                <a:gridCol w="2095154">
                  <a:extLst>
                    <a:ext uri="{9D8B030D-6E8A-4147-A177-3AD203B41FA5}">
                      <a16:colId xmlns:a16="http://schemas.microsoft.com/office/drawing/2014/main" val="2992347426"/>
                    </a:ext>
                  </a:extLst>
                </a:gridCol>
                <a:gridCol w="1817931">
                  <a:extLst>
                    <a:ext uri="{9D8B030D-6E8A-4147-A177-3AD203B41FA5}">
                      <a16:colId xmlns:a16="http://schemas.microsoft.com/office/drawing/2014/main" val="4196544052"/>
                    </a:ext>
                  </a:extLst>
                </a:gridCol>
                <a:gridCol w="2139042">
                  <a:extLst>
                    <a:ext uri="{9D8B030D-6E8A-4147-A177-3AD203B41FA5}">
                      <a16:colId xmlns:a16="http://schemas.microsoft.com/office/drawing/2014/main" val="2605022468"/>
                    </a:ext>
                  </a:extLst>
                </a:gridCol>
                <a:gridCol w="2465615">
                  <a:extLst>
                    <a:ext uri="{9D8B030D-6E8A-4147-A177-3AD203B41FA5}">
                      <a16:colId xmlns:a16="http://schemas.microsoft.com/office/drawing/2014/main" val="4226324680"/>
                    </a:ext>
                  </a:extLst>
                </a:gridCol>
                <a:gridCol w="2286000">
                  <a:extLst>
                    <a:ext uri="{9D8B030D-6E8A-4147-A177-3AD203B41FA5}">
                      <a16:colId xmlns:a16="http://schemas.microsoft.com/office/drawing/2014/main" val="2891008620"/>
                    </a:ext>
                  </a:extLst>
                </a:gridCol>
              </a:tblGrid>
              <a:tr h="370840">
                <a:tc>
                  <a:txBody>
                    <a:bodyPr/>
                    <a:lstStyle/>
                    <a:p>
                      <a:r>
                        <a:rPr lang="en-GB" sz="2400" b="1">
                          <a:latin typeface="Century Gothic" panose="020B0502020202020204" pitchFamily="34" charset="0"/>
                        </a:rPr>
                        <a:t>Electrolyte name</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dirty="0">
                          <a:latin typeface="Century Gothic" panose="020B0502020202020204" pitchFamily="34" charset="0"/>
                        </a:rPr>
                        <a:t>Ions in the electrolyte</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a:latin typeface="Century Gothic" panose="020B0502020202020204" pitchFamily="34" charset="0"/>
                        </a:rPr>
                        <a:t>Ion discharged at the cathode</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dirty="0">
                          <a:latin typeface="Century Gothic" panose="020B0502020202020204" pitchFamily="34" charset="0"/>
                        </a:rPr>
                        <a:t>What would be observed at the cathode?</a:t>
                      </a:r>
                    </a:p>
                  </a:txBody>
                  <a:tcPr>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b="1" dirty="0">
                          <a:latin typeface="Century Gothic" panose="020B0502020202020204" pitchFamily="34" charset="0"/>
                        </a:rPr>
                        <a:t>(HT only) Half equation at the cathode</a:t>
                      </a:r>
                    </a:p>
                  </a:txBody>
                  <a:tcPr>
                    <a:solidFill>
                      <a:schemeClr val="accent1">
                        <a:lumMod val="20000"/>
                        <a:lumOff val="80000"/>
                      </a:schemeClr>
                    </a:solidFill>
                  </a:tcPr>
                </a:tc>
                <a:extLst>
                  <a:ext uri="{0D108BD9-81ED-4DB2-BD59-A6C34878D82A}">
                    <a16:rowId xmlns:a16="http://schemas.microsoft.com/office/drawing/2014/main" val="2550107700"/>
                  </a:ext>
                </a:extLst>
              </a:tr>
              <a:tr h="370840">
                <a:tc>
                  <a:txBody>
                    <a:bodyPr/>
                    <a:lstStyle/>
                    <a:p>
                      <a:r>
                        <a:rPr lang="en-GB" sz="2400" dirty="0">
                          <a:latin typeface="Century Gothic" panose="020B0502020202020204" pitchFamily="34" charset="0"/>
                        </a:rPr>
                        <a:t>Molten lithium fluoride</a:t>
                      </a: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extLst>
                  <a:ext uri="{0D108BD9-81ED-4DB2-BD59-A6C34878D82A}">
                    <a16:rowId xmlns:a16="http://schemas.microsoft.com/office/drawing/2014/main" val="1913163681"/>
                  </a:ext>
                </a:extLst>
              </a:tr>
              <a:tr h="370840">
                <a:tc>
                  <a:txBody>
                    <a:bodyPr/>
                    <a:lstStyle/>
                    <a:p>
                      <a:r>
                        <a:rPr lang="en-GB" sz="2400" dirty="0">
                          <a:latin typeface="Century Gothic" panose="020B0502020202020204" pitchFamily="34" charset="0"/>
                        </a:rPr>
                        <a:t>Molten potassium chloride</a:t>
                      </a:r>
                    </a:p>
                  </a:txBody>
                  <a:tcPr>
                    <a:solidFill>
                      <a:schemeClr val="bg1"/>
                    </a:solidFill>
                  </a:tcPr>
                </a:tc>
                <a:tc>
                  <a:txBody>
                    <a:bodyPr/>
                    <a:lstStyle/>
                    <a:p>
                      <a:endParaRPr lang="en-GB" sz="2400">
                        <a:latin typeface="Century Gothic" panose="020B0502020202020204" pitchFamily="34" charset="0"/>
                      </a:endParaRP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tc>
                  <a:txBody>
                    <a:bodyPr/>
                    <a:lstStyle/>
                    <a:p>
                      <a:endParaRPr lang="en-GB" sz="24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1872583232"/>
                  </a:ext>
                </a:extLst>
              </a:tr>
            </a:tbl>
          </a:graphicData>
        </a:graphic>
      </p:graphicFrame>
      <p:sp>
        <p:nvSpPr>
          <p:cNvPr id="13" name="Google Shape;103;p1">
            <a:extLst>
              <a:ext uri="{FF2B5EF4-FFF2-40B4-BE49-F238E27FC236}">
                <a16:creationId xmlns:a16="http://schemas.microsoft.com/office/drawing/2014/main" id="{AE6A9FBD-DF41-D269-A838-57127EDD396D}"/>
              </a:ext>
            </a:extLst>
          </p:cNvPr>
          <p:cNvSpPr txBox="1"/>
          <p:nvPr/>
        </p:nvSpPr>
        <p:spPr>
          <a:xfrm>
            <a:off x="3256625" y="2760699"/>
            <a:ext cx="946048" cy="9540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2">
                    <a:lumMod val="60000"/>
                    <a:lumOff val="40000"/>
                  </a:schemeClr>
                </a:solidFill>
                <a:latin typeface="Century Gothic"/>
                <a:ea typeface="Arial"/>
                <a:cs typeface="Arial"/>
                <a:sym typeface="Century Gothic"/>
              </a:rPr>
              <a:t>Li</a:t>
            </a:r>
            <a:r>
              <a:rPr lang="en-GB" sz="2400" b="1" baseline="30000" dirty="0">
                <a:solidFill>
                  <a:schemeClr val="accent2">
                    <a:lumMod val="60000"/>
                    <a:lumOff val="40000"/>
                  </a:schemeClr>
                </a:solidFill>
                <a:latin typeface="Century Gothic"/>
                <a:ea typeface="Arial"/>
                <a:cs typeface="Arial"/>
                <a:sym typeface="Century Gothic"/>
              </a:rPr>
              <a:t>+</a:t>
            </a:r>
          </a:p>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2">
                    <a:lumMod val="60000"/>
                    <a:lumOff val="40000"/>
                  </a:schemeClr>
                </a:solidFill>
                <a:latin typeface="Century Gothic"/>
                <a:ea typeface="Arial"/>
                <a:cs typeface="Arial"/>
                <a:sym typeface="Century Gothic"/>
              </a:rPr>
              <a:t>F</a:t>
            </a:r>
            <a:r>
              <a:rPr lang="en-GB" sz="3200" b="1" baseline="30000" dirty="0">
                <a:solidFill>
                  <a:schemeClr val="accent2">
                    <a:lumMod val="60000"/>
                    <a:lumOff val="40000"/>
                  </a:schemeClr>
                </a:solidFill>
                <a:latin typeface="Century Gothic"/>
                <a:ea typeface="Arial"/>
                <a:cs typeface="Arial"/>
                <a:sym typeface="Century Gothic"/>
              </a:rPr>
              <a:t>-</a:t>
            </a:r>
            <a:endParaRPr sz="1400" b="1" i="0" u="none" strike="noStrike" cap="none" dirty="0">
              <a:solidFill>
                <a:schemeClr val="accent2">
                  <a:lumMod val="60000"/>
                  <a:lumOff val="40000"/>
                </a:schemeClr>
              </a:solidFill>
              <a:latin typeface="Arial"/>
              <a:ea typeface="Arial"/>
              <a:cs typeface="Arial"/>
              <a:sym typeface="Arial"/>
            </a:endParaRPr>
          </a:p>
        </p:txBody>
      </p:sp>
      <p:sp>
        <p:nvSpPr>
          <p:cNvPr id="14" name="Google Shape;103;p1">
            <a:extLst>
              <a:ext uri="{FF2B5EF4-FFF2-40B4-BE49-F238E27FC236}">
                <a16:creationId xmlns:a16="http://schemas.microsoft.com/office/drawing/2014/main" id="{E7B10D04-20BD-DDA6-024F-AAB76BE7B81F}"/>
              </a:ext>
            </a:extLst>
          </p:cNvPr>
          <p:cNvSpPr txBox="1"/>
          <p:nvPr/>
        </p:nvSpPr>
        <p:spPr>
          <a:xfrm>
            <a:off x="3256625" y="3922157"/>
            <a:ext cx="946048"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2">
                    <a:lumMod val="60000"/>
                    <a:lumOff val="40000"/>
                  </a:schemeClr>
                </a:solidFill>
                <a:latin typeface="Century Gothic"/>
                <a:ea typeface="Arial"/>
                <a:cs typeface="Arial"/>
                <a:sym typeface="Century Gothic"/>
              </a:rPr>
              <a:t>K</a:t>
            </a:r>
            <a:r>
              <a:rPr lang="en-GB" sz="2400" b="1" baseline="30000" dirty="0">
                <a:solidFill>
                  <a:schemeClr val="accent2">
                    <a:lumMod val="60000"/>
                    <a:lumOff val="40000"/>
                  </a:schemeClr>
                </a:solidFill>
                <a:latin typeface="Century Gothic"/>
                <a:ea typeface="Arial"/>
                <a:cs typeface="Arial"/>
                <a:sym typeface="Century Gothic"/>
              </a:rPr>
              <a:t>+ </a:t>
            </a:r>
          </a:p>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2">
                    <a:lumMod val="60000"/>
                    <a:lumOff val="40000"/>
                  </a:schemeClr>
                </a:solidFill>
                <a:latin typeface="Century Gothic"/>
                <a:ea typeface="Arial"/>
                <a:cs typeface="Arial"/>
                <a:sym typeface="Century Gothic"/>
              </a:rPr>
              <a:t>Cl</a:t>
            </a:r>
            <a:r>
              <a:rPr lang="en-GB" sz="3200" b="1" baseline="30000" dirty="0">
                <a:solidFill>
                  <a:schemeClr val="accent2">
                    <a:lumMod val="60000"/>
                    <a:lumOff val="40000"/>
                  </a:schemeClr>
                </a:solidFill>
                <a:latin typeface="Century Gothic"/>
                <a:ea typeface="Arial"/>
                <a:cs typeface="Arial"/>
                <a:sym typeface="Century Gothic"/>
              </a:rPr>
              <a:t>-</a:t>
            </a:r>
            <a:endParaRPr sz="1400" b="1" i="0" u="none" strike="noStrike" cap="none" baseline="30000" dirty="0">
              <a:solidFill>
                <a:schemeClr val="accent2">
                  <a:lumMod val="60000"/>
                  <a:lumOff val="40000"/>
                </a:schemeClr>
              </a:solidFill>
              <a:latin typeface="Arial"/>
              <a:ea typeface="Arial"/>
              <a:cs typeface="Arial"/>
              <a:sym typeface="Arial"/>
            </a:endParaRPr>
          </a:p>
        </p:txBody>
      </p:sp>
      <p:sp>
        <p:nvSpPr>
          <p:cNvPr id="17" name="Google Shape;103;p1">
            <a:extLst>
              <a:ext uri="{FF2B5EF4-FFF2-40B4-BE49-F238E27FC236}">
                <a16:creationId xmlns:a16="http://schemas.microsoft.com/office/drawing/2014/main" id="{91B17092-A4AD-3CE9-3E0C-0DFF9E0B076C}"/>
              </a:ext>
            </a:extLst>
          </p:cNvPr>
          <p:cNvSpPr txBox="1"/>
          <p:nvPr/>
        </p:nvSpPr>
        <p:spPr>
          <a:xfrm>
            <a:off x="5149952" y="2991415"/>
            <a:ext cx="94604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2">
                    <a:lumMod val="60000"/>
                    <a:lumOff val="40000"/>
                  </a:schemeClr>
                </a:solidFill>
                <a:latin typeface="Century Gothic"/>
                <a:ea typeface="Arial"/>
                <a:cs typeface="Arial"/>
                <a:sym typeface="Century Gothic"/>
              </a:rPr>
              <a:t>Li</a:t>
            </a:r>
            <a:r>
              <a:rPr lang="en-GB" sz="2400" b="1" baseline="30000" dirty="0">
                <a:solidFill>
                  <a:schemeClr val="accent2">
                    <a:lumMod val="60000"/>
                    <a:lumOff val="40000"/>
                  </a:schemeClr>
                </a:solidFill>
                <a:latin typeface="Century Gothic"/>
                <a:ea typeface="Arial"/>
                <a:cs typeface="Arial"/>
                <a:sym typeface="Century Gothic"/>
              </a:rPr>
              <a:t>+</a:t>
            </a:r>
            <a:endParaRPr sz="1400" b="1" i="0" u="none" strike="noStrike" cap="none" baseline="30000" dirty="0">
              <a:solidFill>
                <a:schemeClr val="accent2">
                  <a:lumMod val="60000"/>
                  <a:lumOff val="40000"/>
                </a:schemeClr>
              </a:solidFill>
              <a:latin typeface="Arial"/>
              <a:ea typeface="Arial"/>
              <a:cs typeface="Arial"/>
              <a:sym typeface="Arial"/>
            </a:endParaRPr>
          </a:p>
        </p:txBody>
      </p:sp>
      <p:sp>
        <p:nvSpPr>
          <p:cNvPr id="18" name="Google Shape;103;p1">
            <a:extLst>
              <a:ext uri="{FF2B5EF4-FFF2-40B4-BE49-F238E27FC236}">
                <a16:creationId xmlns:a16="http://schemas.microsoft.com/office/drawing/2014/main" id="{1204BD96-82B9-8DF7-C48F-CA9B0E2CCB43}"/>
              </a:ext>
            </a:extLst>
          </p:cNvPr>
          <p:cNvSpPr txBox="1"/>
          <p:nvPr/>
        </p:nvSpPr>
        <p:spPr>
          <a:xfrm>
            <a:off x="5232257" y="4106823"/>
            <a:ext cx="946048"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2">
                    <a:lumMod val="60000"/>
                    <a:lumOff val="40000"/>
                  </a:schemeClr>
                </a:solidFill>
                <a:latin typeface="Century Gothic"/>
                <a:ea typeface="Arial"/>
                <a:cs typeface="Arial"/>
                <a:sym typeface="Century Gothic"/>
              </a:rPr>
              <a:t>K</a:t>
            </a:r>
            <a:r>
              <a:rPr lang="en-GB" sz="2400" b="1" baseline="30000" dirty="0">
                <a:solidFill>
                  <a:schemeClr val="accent2">
                    <a:lumMod val="60000"/>
                    <a:lumOff val="40000"/>
                  </a:schemeClr>
                </a:solidFill>
                <a:latin typeface="Century Gothic"/>
                <a:ea typeface="Arial"/>
                <a:cs typeface="Arial"/>
                <a:sym typeface="Century Gothic"/>
              </a:rPr>
              <a:t>+</a:t>
            </a:r>
            <a:endParaRPr sz="1400" b="1" i="0" u="none" strike="noStrike" cap="none" baseline="30000" dirty="0">
              <a:solidFill>
                <a:schemeClr val="accent2">
                  <a:lumMod val="60000"/>
                  <a:lumOff val="40000"/>
                </a:schemeClr>
              </a:solidFill>
              <a:latin typeface="Arial"/>
              <a:ea typeface="Arial"/>
              <a:cs typeface="Arial"/>
              <a:sym typeface="Arial"/>
            </a:endParaRPr>
          </a:p>
        </p:txBody>
      </p:sp>
      <p:sp>
        <p:nvSpPr>
          <p:cNvPr id="19" name="TextBox 18">
            <a:extLst>
              <a:ext uri="{FF2B5EF4-FFF2-40B4-BE49-F238E27FC236}">
                <a16:creationId xmlns:a16="http://schemas.microsoft.com/office/drawing/2014/main" id="{8ECF2643-4533-F2E3-CE49-7E60E1774C17}"/>
              </a:ext>
            </a:extLst>
          </p:cNvPr>
          <p:cNvSpPr txBox="1"/>
          <p:nvPr/>
        </p:nvSpPr>
        <p:spPr>
          <a:xfrm>
            <a:off x="465637" y="5755465"/>
            <a:ext cx="5581977" cy="830997"/>
          </a:xfrm>
          <a:prstGeom prst="rect">
            <a:avLst/>
          </a:prstGeom>
          <a:noFill/>
        </p:spPr>
        <p:txBody>
          <a:bodyPr wrap="none" rtlCol="0">
            <a:spAutoFit/>
          </a:bodyPr>
          <a:lstStyle/>
          <a:p>
            <a:r>
              <a:rPr lang="en-GB" sz="2400" b="1">
                <a:latin typeface="Century Gothic" panose="020B0502020202020204" pitchFamily="34" charset="0"/>
              </a:rPr>
              <a:t>PANIC</a:t>
            </a:r>
          </a:p>
          <a:p>
            <a:r>
              <a:rPr lang="en-GB" sz="2400" b="1" u="sng">
                <a:latin typeface="Century Gothic" panose="020B0502020202020204" pitchFamily="34" charset="0"/>
              </a:rPr>
              <a:t>P</a:t>
            </a:r>
            <a:r>
              <a:rPr lang="en-GB" sz="2400">
                <a:latin typeface="Century Gothic" panose="020B0502020202020204" pitchFamily="34" charset="0"/>
              </a:rPr>
              <a:t>ositive </a:t>
            </a:r>
            <a:r>
              <a:rPr lang="en-GB" sz="2400" b="1" u="sng">
                <a:latin typeface="Century Gothic" panose="020B0502020202020204" pitchFamily="34" charset="0"/>
              </a:rPr>
              <a:t>A</a:t>
            </a:r>
            <a:r>
              <a:rPr lang="en-GB" sz="2400">
                <a:latin typeface="Century Gothic" panose="020B0502020202020204" pitchFamily="34" charset="0"/>
              </a:rPr>
              <a:t>node </a:t>
            </a:r>
            <a:r>
              <a:rPr lang="en-GB" sz="2400" b="1" u="sng">
                <a:latin typeface="Century Gothic" panose="020B0502020202020204" pitchFamily="34" charset="0"/>
              </a:rPr>
              <a:t>N</a:t>
            </a:r>
            <a:r>
              <a:rPr lang="en-GB" sz="2400">
                <a:latin typeface="Century Gothic" panose="020B0502020202020204" pitchFamily="34" charset="0"/>
              </a:rPr>
              <a:t>egative </a:t>
            </a:r>
            <a:r>
              <a:rPr lang="en-GB" sz="2400" b="1" u="sng">
                <a:latin typeface="Century Gothic" panose="020B0502020202020204" pitchFamily="34" charset="0"/>
              </a:rPr>
              <a:t>I</a:t>
            </a:r>
            <a:r>
              <a:rPr lang="en-GB" sz="2400">
                <a:latin typeface="Century Gothic" panose="020B0502020202020204" pitchFamily="34" charset="0"/>
              </a:rPr>
              <a:t>s </a:t>
            </a:r>
            <a:r>
              <a:rPr lang="en-GB" sz="2400" b="1" u="sng">
                <a:latin typeface="Century Gothic" panose="020B0502020202020204" pitchFamily="34" charset="0"/>
              </a:rPr>
              <a:t>C</a:t>
            </a:r>
            <a:r>
              <a:rPr lang="en-GB" sz="2400">
                <a:latin typeface="Century Gothic" panose="020B0502020202020204" pitchFamily="34" charset="0"/>
              </a:rPr>
              <a:t>athode</a:t>
            </a:r>
          </a:p>
        </p:txBody>
      </p:sp>
      <p:sp>
        <p:nvSpPr>
          <p:cNvPr id="21" name="Google Shape;103;p1">
            <a:extLst>
              <a:ext uri="{FF2B5EF4-FFF2-40B4-BE49-F238E27FC236}">
                <a16:creationId xmlns:a16="http://schemas.microsoft.com/office/drawing/2014/main" id="{B5E1640A-3B2A-FEC5-52A3-102E380C674B}"/>
              </a:ext>
            </a:extLst>
          </p:cNvPr>
          <p:cNvSpPr txBox="1"/>
          <p:nvPr/>
        </p:nvSpPr>
        <p:spPr>
          <a:xfrm>
            <a:off x="9099985" y="2947917"/>
            <a:ext cx="2454274"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i="1" dirty="0">
                <a:solidFill>
                  <a:schemeClr val="accent2">
                    <a:lumMod val="60000"/>
                    <a:lumOff val="40000"/>
                  </a:schemeClr>
                </a:solidFill>
                <a:latin typeface="Century Gothic" panose="020B0502020202020204" pitchFamily="34" charset="0"/>
              </a:rPr>
              <a:t>Na</a:t>
            </a:r>
            <a:r>
              <a:rPr lang="en-GB" sz="2400" b="1" i="1" baseline="30000" dirty="0">
                <a:solidFill>
                  <a:schemeClr val="accent2">
                    <a:lumMod val="60000"/>
                    <a:lumOff val="40000"/>
                  </a:schemeClr>
                </a:solidFill>
                <a:latin typeface="Century Gothic" panose="020B0502020202020204" pitchFamily="34" charset="0"/>
              </a:rPr>
              <a:t>+</a:t>
            </a:r>
            <a:r>
              <a:rPr lang="en-GB" sz="2400" b="1" i="1" dirty="0">
                <a:solidFill>
                  <a:schemeClr val="accent2">
                    <a:lumMod val="60000"/>
                    <a:lumOff val="40000"/>
                  </a:schemeClr>
                </a:solidFill>
                <a:latin typeface="Century Gothic" panose="020B0502020202020204" pitchFamily="34" charset="0"/>
              </a:rPr>
              <a:t> + e</a:t>
            </a:r>
            <a:r>
              <a:rPr lang="en-GB" sz="2400" b="1" i="1" baseline="30000" dirty="0">
                <a:solidFill>
                  <a:schemeClr val="accent2">
                    <a:lumMod val="60000"/>
                    <a:lumOff val="40000"/>
                  </a:schemeClr>
                </a:solidFill>
                <a:latin typeface="Century Gothic" panose="020B0502020202020204" pitchFamily="34" charset="0"/>
              </a:rPr>
              <a:t>-</a:t>
            </a:r>
            <a:r>
              <a:rPr lang="en-GB" sz="2400" b="1" i="1" dirty="0">
                <a:solidFill>
                  <a:schemeClr val="accent2">
                    <a:lumMod val="60000"/>
                    <a:lumOff val="40000"/>
                  </a:schemeClr>
                </a:solidFill>
                <a:latin typeface="Century Gothic" panose="020B0502020202020204" pitchFamily="34" charset="0"/>
              </a:rPr>
              <a:t> → Na</a:t>
            </a:r>
            <a:endParaRPr sz="1400" b="1" i="1" u="none" strike="noStrike" cap="none" baseline="30000" dirty="0">
              <a:solidFill>
                <a:schemeClr val="accent1"/>
              </a:solidFill>
              <a:latin typeface="Arial"/>
              <a:ea typeface="Arial"/>
              <a:cs typeface="Arial"/>
              <a:sym typeface="Arial"/>
            </a:endParaRPr>
          </a:p>
        </p:txBody>
      </p:sp>
      <p:sp>
        <p:nvSpPr>
          <p:cNvPr id="22" name="Google Shape;103;p1">
            <a:extLst>
              <a:ext uri="{FF2B5EF4-FFF2-40B4-BE49-F238E27FC236}">
                <a16:creationId xmlns:a16="http://schemas.microsoft.com/office/drawing/2014/main" id="{7DDBE2BB-C9C9-C0E0-1FDA-794022205E91}"/>
              </a:ext>
            </a:extLst>
          </p:cNvPr>
          <p:cNvSpPr txBox="1"/>
          <p:nvPr/>
        </p:nvSpPr>
        <p:spPr>
          <a:xfrm>
            <a:off x="9176782" y="4106823"/>
            <a:ext cx="2454274"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i="1" dirty="0">
                <a:solidFill>
                  <a:schemeClr val="accent2">
                    <a:lumMod val="60000"/>
                    <a:lumOff val="40000"/>
                  </a:schemeClr>
                </a:solidFill>
                <a:latin typeface="Century Gothic" panose="020B0502020202020204" pitchFamily="34" charset="0"/>
              </a:rPr>
              <a:t>K</a:t>
            </a:r>
            <a:r>
              <a:rPr lang="en-GB" sz="2400" b="1" i="1" baseline="30000" dirty="0">
                <a:solidFill>
                  <a:schemeClr val="accent2">
                    <a:lumMod val="60000"/>
                    <a:lumOff val="40000"/>
                  </a:schemeClr>
                </a:solidFill>
                <a:latin typeface="Century Gothic" panose="020B0502020202020204" pitchFamily="34" charset="0"/>
              </a:rPr>
              <a:t>+</a:t>
            </a:r>
            <a:r>
              <a:rPr lang="en-GB" sz="2400" b="1" i="1" dirty="0">
                <a:solidFill>
                  <a:schemeClr val="accent2">
                    <a:lumMod val="60000"/>
                    <a:lumOff val="40000"/>
                  </a:schemeClr>
                </a:solidFill>
                <a:latin typeface="Century Gothic" panose="020B0502020202020204" pitchFamily="34" charset="0"/>
              </a:rPr>
              <a:t> + e</a:t>
            </a:r>
            <a:r>
              <a:rPr lang="en-GB" sz="2400" b="1" i="1" baseline="30000" dirty="0">
                <a:solidFill>
                  <a:schemeClr val="accent2">
                    <a:lumMod val="60000"/>
                    <a:lumOff val="40000"/>
                  </a:schemeClr>
                </a:solidFill>
                <a:latin typeface="Century Gothic" panose="020B0502020202020204" pitchFamily="34" charset="0"/>
              </a:rPr>
              <a:t>-</a:t>
            </a:r>
            <a:r>
              <a:rPr lang="en-GB" sz="2400" b="1" i="1" dirty="0">
                <a:solidFill>
                  <a:schemeClr val="accent2">
                    <a:lumMod val="60000"/>
                    <a:lumOff val="40000"/>
                  </a:schemeClr>
                </a:solidFill>
                <a:latin typeface="Century Gothic" panose="020B0502020202020204" pitchFamily="34" charset="0"/>
              </a:rPr>
              <a:t> → K</a:t>
            </a:r>
            <a:endParaRPr sz="1400" b="1" i="1" u="none" strike="noStrike" cap="none" baseline="-25000" dirty="0">
              <a:solidFill>
                <a:schemeClr val="accent1"/>
              </a:solidFill>
              <a:latin typeface="Arial"/>
              <a:ea typeface="Arial"/>
              <a:cs typeface="Arial"/>
              <a:sym typeface="Arial"/>
            </a:endParaRPr>
          </a:p>
        </p:txBody>
      </p:sp>
      <p:sp>
        <p:nvSpPr>
          <p:cNvPr id="4" name="Google Shape;103;p1">
            <a:extLst>
              <a:ext uri="{FF2B5EF4-FFF2-40B4-BE49-F238E27FC236}">
                <a16:creationId xmlns:a16="http://schemas.microsoft.com/office/drawing/2014/main" id="{5FCFD6A7-EEF8-3850-20C6-CEFD52023CCF}"/>
              </a:ext>
            </a:extLst>
          </p:cNvPr>
          <p:cNvSpPr txBox="1"/>
          <p:nvPr/>
        </p:nvSpPr>
        <p:spPr>
          <a:xfrm>
            <a:off x="6659830" y="2625369"/>
            <a:ext cx="2250582"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2">
                    <a:lumMod val="60000"/>
                    <a:lumOff val="40000"/>
                  </a:schemeClr>
                </a:solidFill>
                <a:latin typeface="Century Gothic"/>
                <a:ea typeface="Arial"/>
                <a:cs typeface="Arial"/>
                <a:sym typeface="Century Gothic"/>
              </a:rPr>
              <a:t>Lithium metal would form</a:t>
            </a:r>
            <a:endParaRPr sz="1400" b="1" i="0" u="none" strike="noStrike" cap="none" baseline="30000" dirty="0">
              <a:solidFill>
                <a:schemeClr val="accent2">
                  <a:lumMod val="60000"/>
                  <a:lumOff val="40000"/>
                </a:schemeClr>
              </a:solidFill>
              <a:latin typeface="Arial"/>
              <a:ea typeface="Arial"/>
              <a:cs typeface="Arial"/>
              <a:sym typeface="Arial"/>
            </a:endParaRPr>
          </a:p>
        </p:txBody>
      </p:sp>
      <p:sp>
        <p:nvSpPr>
          <p:cNvPr id="6" name="Google Shape;103;p1">
            <a:extLst>
              <a:ext uri="{FF2B5EF4-FFF2-40B4-BE49-F238E27FC236}">
                <a16:creationId xmlns:a16="http://schemas.microsoft.com/office/drawing/2014/main" id="{1A00C5A0-BAF1-D6FC-99D4-C4CAF01E68F8}"/>
              </a:ext>
            </a:extLst>
          </p:cNvPr>
          <p:cNvSpPr txBox="1"/>
          <p:nvPr/>
        </p:nvSpPr>
        <p:spPr>
          <a:xfrm>
            <a:off x="6659830" y="3812061"/>
            <a:ext cx="2250582"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2">
                    <a:lumMod val="60000"/>
                    <a:lumOff val="40000"/>
                  </a:schemeClr>
                </a:solidFill>
                <a:latin typeface="Century Gothic"/>
                <a:ea typeface="Arial"/>
                <a:cs typeface="Arial"/>
                <a:sym typeface="Century Gothic"/>
              </a:rPr>
              <a:t>Potassium metal would form</a:t>
            </a:r>
            <a:endParaRPr sz="1400" b="1" i="0" u="none" strike="noStrike" cap="none" baseline="30000" dirty="0">
              <a:solidFill>
                <a:schemeClr val="accent2">
                  <a:lumMod val="60000"/>
                  <a:lumOff val="40000"/>
                </a:schemeClr>
              </a:solidFill>
              <a:latin typeface="Arial"/>
              <a:ea typeface="Arial"/>
              <a:cs typeface="Arial"/>
              <a:sym typeface="Arial"/>
            </a:endParaRPr>
          </a:p>
        </p:txBody>
      </p:sp>
    </p:spTree>
    <p:extLst>
      <p:ext uri="{BB962C8B-B14F-4D97-AF65-F5344CB8AC3E}">
        <p14:creationId xmlns:p14="http://schemas.microsoft.com/office/powerpoint/2010/main" val="839345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9" ma:contentTypeDescription="Create a new document." ma:contentTypeScope="" ma:versionID="b1815355d95b5008ac806a79050689d9">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a5e050c9da832e2bd16dc2e1f3c3e854"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DF14CD-FE4E-4B91-BA7F-219603BF8673}">
  <ds:schemaRefs>
    <ds:schemaRef ds:uri="http://schemas.microsoft.com/office/2006/documentManagement/types"/>
    <ds:schemaRef ds:uri="http://purl.org/dc/dcmitype/"/>
    <ds:schemaRef ds:uri="http://schemas.openxmlformats.org/package/2006/metadata/core-properties"/>
    <ds:schemaRef ds:uri="http://www.w3.org/XML/1998/namespace"/>
    <ds:schemaRef ds:uri="e7f29ac3-c74a-46a7-9e80-ec6458dc319f"/>
    <ds:schemaRef ds:uri="http://purl.org/dc/terms/"/>
    <ds:schemaRef ds:uri="http://purl.org/dc/elements/1.1/"/>
    <ds:schemaRef ds:uri="http://schemas.microsoft.com/office/infopath/2007/PartnerControls"/>
    <ds:schemaRef ds:uri="9dd66dd2-dc2f-4e10-8286-f1da66314693"/>
    <ds:schemaRef ds:uri="http://schemas.microsoft.com/office/2006/metadata/properties"/>
  </ds:schemaRefs>
</ds:datastoreItem>
</file>

<file path=customXml/itemProps2.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3.xml><?xml version="1.0" encoding="utf-8"?>
<ds:datastoreItem xmlns:ds="http://schemas.openxmlformats.org/officeDocument/2006/customXml" ds:itemID="{D334C43F-5D42-470F-A063-1732F27ED4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P1.3.2 - Energy Stores</Template>
  <TotalTime>1573</TotalTime>
  <Words>4769</Words>
  <Application>Microsoft Office PowerPoint</Application>
  <PresentationFormat>Widescreen</PresentationFormat>
  <Paragraphs>485</Paragraphs>
  <Slides>30</Slides>
  <Notes>27</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Wingdings</vt:lpstr>
      <vt:lpstr>Calibri</vt:lpstr>
      <vt:lpstr>Arial</vt:lpstr>
      <vt:lpstr>Georgia</vt:lpstr>
      <vt:lpstr>Century Gothic</vt:lpstr>
      <vt:lpstr>B2.2.11 Feedback lesson</vt:lpstr>
      <vt:lpstr>Making this resource work for you</vt:lpstr>
      <vt:lpstr>PowerPoint Presentation</vt:lpstr>
      <vt:lpstr>PowerPoint Presentation</vt:lpstr>
      <vt:lpstr>PowerPoint Presentation</vt:lpstr>
      <vt:lpstr>C4.2.9</vt:lpstr>
      <vt:lpstr>PowerPoint Presentation</vt:lpstr>
      <vt:lpstr>This is the fix-it portion of the lesson</vt:lpstr>
      <vt:lpstr>What happens to a positive ion in the electrolyte?</vt:lpstr>
      <vt:lpstr>Complete the table.</vt:lpstr>
      <vt:lpstr>What happens to a negative ion in the electrolyte?</vt:lpstr>
      <vt:lpstr>Complete the table.</vt:lpstr>
      <vt:lpstr>This is an ionic compound.</vt:lpstr>
      <vt:lpstr>Drill</vt:lpstr>
      <vt:lpstr>Drill answers</vt:lpstr>
      <vt:lpstr>I: Describing what happens at each electrode</vt:lpstr>
      <vt:lpstr>We: Describing what happens at each electrode</vt:lpstr>
      <vt:lpstr>You: Describing what happens at each electrode</vt:lpstr>
      <vt:lpstr>Activity</vt:lpstr>
      <vt:lpstr>Answers – Section A</vt:lpstr>
      <vt:lpstr>Answers – Section A</vt:lpstr>
      <vt:lpstr>Answers – Section A</vt:lpstr>
      <vt:lpstr>Answers – Section B</vt:lpstr>
      <vt:lpstr>Answers – Section B</vt:lpstr>
      <vt:lpstr>Answers – Section B</vt:lpstr>
      <vt:lpstr>Answers – Section C</vt:lpstr>
      <vt:lpstr>Answers – Section C</vt:lpstr>
      <vt:lpstr>Electrolysis triangle activity</vt:lpstr>
      <vt:lpstr>Answer the questions below.</vt:lpstr>
      <vt:lpstr>Answer the question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Jessica Wood</cp:lastModifiedBy>
  <cp:revision>61</cp:revision>
  <dcterms:created xsi:type="dcterms:W3CDTF">2019-03-21T11:24:14Z</dcterms:created>
  <dcterms:modified xsi:type="dcterms:W3CDTF">2025-11-17T09:48:57Z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